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charts/chart28.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tags/tag2.xml" ContentType="application/vnd.openxmlformats-officedocument.presentationml.tags+xml"/>
  <Override PartName="/ppt/charts/chart26.xml" ContentType="application/vnd.openxmlformats-officedocument.drawingml.char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charts/chart22.xml" ContentType="application/vnd.openxmlformats-officedocument.drawingml.chart+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20.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charts/chart2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charts/chart27.xml" ContentType="application/vnd.openxmlformats-officedocument.drawingml.chart+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charts/chart16.xml" ContentType="application/vnd.openxmlformats-officedocument.drawingml.chart+xml"/>
  <Override PartName="/ppt/tags/tag3.xml" ContentType="application/vnd.openxmlformats-officedocument.presentationml.tags+xml"/>
  <Override PartName="/ppt/charts/chart25.xml" ContentType="application/vnd.openxmlformats-officedocument.drawingml.char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charts/chart14.xml" ContentType="application/vnd.openxmlformats-officedocument.drawingml.chart+xml"/>
  <Override PartName="/ppt/charts/chart23.xml" ContentType="application/vnd.openxmlformats-officedocument.drawingml.char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charts/chart21.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8.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21"/>
  </p:notesMasterIdLst>
  <p:handoutMasterIdLst>
    <p:handoutMasterId r:id="rId22"/>
  </p:handoutMasterIdLst>
  <p:sldIdLst>
    <p:sldId id="256" r:id="rId2"/>
    <p:sldId id="264" r:id="rId3"/>
    <p:sldId id="340" r:id="rId4"/>
    <p:sldId id="262" r:id="rId5"/>
    <p:sldId id="295" r:id="rId6"/>
    <p:sldId id="296" r:id="rId7"/>
    <p:sldId id="333" r:id="rId8"/>
    <p:sldId id="334" r:id="rId9"/>
    <p:sldId id="335" r:id="rId10"/>
    <p:sldId id="266" r:id="rId11"/>
    <p:sldId id="281" r:id="rId12"/>
    <p:sldId id="300" r:id="rId13"/>
    <p:sldId id="330" r:id="rId14"/>
    <p:sldId id="331" r:id="rId15"/>
    <p:sldId id="301" r:id="rId16"/>
    <p:sldId id="329" r:id="rId17"/>
    <p:sldId id="336" r:id="rId18"/>
    <p:sldId id="308" r:id="rId19"/>
    <p:sldId id="311" r:id="rId2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CC9B00"/>
    <a:srgbClr val="FFC50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80986" autoAdjust="0"/>
  </p:normalViewPr>
  <p:slideViewPr>
    <p:cSldViewPr>
      <p:cViewPr varScale="1">
        <p:scale>
          <a:sx n="60" d="100"/>
          <a:sy n="60" d="100"/>
        </p:scale>
        <p:origin x="-110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Jenni%20Stanley\Documents\Thesis\Settlement%20data\Habitat%20settlement\Lizard%2009\lizard%2009.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Jstanley\Documents\Thesis\Settlement%20data\Habitat%20settlement\Lizard%2009\lizard%200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lineChart>
        <c:grouping val="standard"/>
        <c:ser>
          <c:idx val="1"/>
          <c:order val="0"/>
          <c:tx>
            <c:v>1001 - 2500 Hz</c:v>
          </c:tx>
          <c:spPr>
            <a:ln w="25400">
              <a:solidFill>
                <a:schemeClr val="accent6"/>
              </a:solidFill>
            </a:ln>
          </c:spPr>
          <c:marker>
            <c:symbol val="square"/>
            <c:size val="3"/>
            <c:spPr>
              <a:solidFill>
                <a:schemeClr val="accent6"/>
              </a:solidFill>
              <a:ln>
                <a:solidFill>
                  <a:srgbClr val="A5C249"/>
                </a:solidFill>
              </a:ln>
            </c:spPr>
          </c:marker>
          <c:errBars>
            <c:errDir val="y"/>
            <c:errBarType val="both"/>
            <c:errValType val="cust"/>
            <c:plus>
              <c:numRef>
                <c:f>Sheet1!$F$55:$F$78</c:f>
                <c:numCache>
                  <c:formatCode>General</c:formatCode>
                  <c:ptCount val="24"/>
                  <c:pt idx="0">
                    <c:v>0.64000000000000079</c:v>
                  </c:pt>
                  <c:pt idx="1">
                    <c:v>0.77639999999999998</c:v>
                  </c:pt>
                  <c:pt idx="2">
                    <c:v>0.69790000000000096</c:v>
                  </c:pt>
                  <c:pt idx="3">
                    <c:v>0.31920000000000032</c:v>
                  </c:pt>
                  <c:pt idx="4">
                    <c:v>0.51529999999999998</c:v>
                  </c:pt>
                  <c:pt idx="5">
                    <c:v>0.71280000000000066</c:v>
                  </c:pt>
                  <c:pt idx="6">
                    <c:v>0.4657</c:v>
                  </c:pt>
                  <c:pt idx="7">
                    <c:v>0.4657</c:v>
                  </c:pt>
                  <c:pt idx="8">
                    <c:v>0.70609999999999995</c:v>
                  </c:pt>
                  <c:pt idx="9">
                    <c:v>0.76530000000000065</c:v>
                  </c:pt>
                  <c:pt idx="10">
                    <c:v>0.77439999999999998</c:v>
                  </c:pt>
                  <c:pt idx="11">
                    <c:v>0.75000000000000078</c:v>
                  </c:pt>
                  <c:pt idx="12">
                    <c:v>0.35380000000000039</c:v>
                  </c:pt>
                  <c:pt idx="13">
                    <c:v>0.43800000000000033</c:v>
                  </c:pt>
                  <c:pt idx="14">
                    <c:v>0.63790000000000091</c:v>
                  </c:pt>
                  <c:pt idx="15">
                    <c:v>0.52329999999999999</c:v>
                  </c:pt>
                  <c:pt idx="16">
                    <c:v>0.41550000000000031</c:v>
                  </c:pt>
                  <c:pt idx="17">
                    <c:v>0.64580000000000093</c:v>
                  </c:pt>
                  <c:pt idx="18">
                    <c:v>0.64580000000000093</c:v>
                  </c:pt>
                  <c:pt idx="19">
                    <c:v>0.68020000000000092</c:v>
                  </c:pt>
                  <c:pt idx="20">
                    <c:v>0.19490000000000027</c:v>
                  </c:pt>
                  <c:pt idx="21">
                    <c:v>0.34740000000000065</c:v>
                  </c:pt>
                  <c:pt idx="22">
                    <c:v>0.45250000000000001</c:v>
                  </c:pt>
                  <c:pt idx="23">
                    <c:v>0.38240000000000046</c:v>
                  </c:pt>
                </c:numCache>
              </c:numRef>
            </c:plus>
            <c:minus>
              <c:numRef>
                <c:f>Sheet1!$F$55:$F$78</c:f>
                <c:numCache>
                  <c:formatCode>General</c:formatCode>
                  <c:ptCount val="24"/>
                  <c:pt idx="0">
                    <c:v>0.64000000000000079</c:v>
                  </c:pt>
                  <c:pt idx="1">
                    <c:v>0.77639999999999998</c:v>
                  </c:pt>
                  <c:pt idx="2">
                    <c:v>0.69790000000000096</c:v>
                  </c:pt>
                  <c:pt idx="3">
                    <c:v>0.31920000000000032</c:v>
                  </c:pt>
                  <c:pt idx="4">
                    <c:v>0.51529999999999998</c:v>
                  </c:pt>
                  <c:pt idx="5">
                    <c:v>0.71280000000000066</c:v>
                  </c:pt>
                  <c:pt idx="6">
                    <c:v>0.4657</c:v>
                  </c:pt>
                  <c:pt idx="7">
                    <c:v>0.4657</c:v>
                  </c:pt>
                  <c:pt idx="8">
                    <c:v>0.70609999999999995</c:v>
                  </c:pt>
                  <c:pt idx="9">
                    <c:v>0.76530000000000065</c:v>
                  </c:pt>
                  <c:pt idx="10">
                    <c:v>0.77439999999999998</c:v>
                  </c:pt>
                  <c:pt idx="11">
                    <c:v>0.75000000000000078</c:v>
                  </c:pt>
                  <c:pt idx="12">
                    <c:v>0.35380000000000039</c:v>
                  </c:pt>
                  <c:pt idx="13">
                    <c:v>0.43800000000000033</c:v>
                  </c:pt>
                  <c:pt idx="14">
                    <c:v>0.63790000000000091</c:v>
                  </c:pt>
                  <c:pt idx="15">
                    <c:v>0.52329999999999999</c:v>
                  </c:pt>
                  <c:pt idx="16">
                    <c:v>0.41550000000000031</c:v>
                  </c:pt>
                  <c:pt idx="17">
                    <c:v>0.64580000000000093</c:v>
                  </c:pt>
                  <c:pt idx="18">
                    <c:v>0.64580000000000093</c:v>
                  </c:pt>
                  <c:pt idx="19">
                    <c:v>0.68020000000000092</c:v>
                  </c:pt>
                  <c:pt idx="20">
                    <c:v>0.19490000000000027</c:v>
                  </c:pt>
                  <c:pt idx="21">
                    <c:v>0.34740000000000065</c:v>
                  </c:pt>
                  <c:pt idx="22">
                    <c:v>0.45250000000000001</c:v>
                  </c:pt>
                  <c:pt idx="23">
                    <c:v>0.38240000000000046</c:v>
                  </c:pt>
                </c:numCache>
              </c:numRef>
            </c:minus>
          </c:errBars>
          <c:cat>
            <c:strRef>
              <c:f>Sheet1!$A$55:$A$78</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Sheet1!$C$55:$C$78</c:f>
              <c:numCache>
                <c:formatCode>General</c:formatCode>
                <c:ptCount val="24"/>
                <c:pt idx="0">
                  <c:v>21.39</c:v>
                </c:pt>
                <c:pt idx="1">
                  <c:v>23.019500000000001</c:v>
                </c:pt>
                <c:pt idx="2">
                  <c:v>23.7134</c:v>
                </c:pt>
                <c:pt idx="3">
                  <c:v>22.6005</c:v>
                </c:pt>
                <c:pt idx="4">
                  <c:v>22.99459999999997</c:v>
                </c:pt>
                <c:pt idx="5">
                  <c:v>18.981399999999972</c:v>
                </c:pt>
                <c:pt idx="6">
                  <c:v>17.886900000000001</c:v>
                </c:pt>
                <c:pt idx="7">
                  <c:v>17.886900000000001</c:v>
                </c:pt>
                <c:pt idx="8">
                  <c:v>18.8443</c:v>
                </c:pt>
                <c:pt idx="9">
                  <c:v>19.726400000000002</c:v>
                </c:pt>
                <c:pt idx="10">
                  <c:v>17.711900000000021</c:v>
                </c:pt>
                <c:pt idx="11">
                  <c:v>17.126899999999999</c:v>
                </c:pt>
                <c:pt idx="12">
                  <c:v>16.685300000000002</c:v>
                </c:pt>
                <c:pt idx="13">
                  <c:v>16.924600000000002</c:v>
                </c:pt>
                <c:pt idx="14">
                  <c:v>15.1038</c:v>
                </c:pt>
                <c:pt idx="15">
                  <c:v>24.469799999999957</c:v>
                </c:pt>
                <c:pt idx="16">
                  <c:v>17.742099999999972</c:v>
                </c:pt>
                <c:pt idx="17">
                  <c:v>17.086200000000002</c:v>
                </c:pt>
                <c:pt idx="18">
                  <c:v>17.086200000000002</c:v>
                </c:pt>
                <c:pt idx="19">
                  <c:v>30.133400000000005</c:v>
                </c:pt>
                <c:pt idx="20">
                  <c:v>19.980399999999957</c:v>
                </c:pt>
                <c:pt idx="21">
                  <c:v>19.819600000000001</c:v>
                </c:pt>
                <c:pt idx="22">
                  <c:v>18.4648</c:v>
                </c:pt>
                <c:pt idx="23">
                  <c:v>21.470399999999973</c:v>
                </c:pt>
              </c:numCache>
            </c:numRef>
          </c:val>
        </c:ser>
        <c:marker val="1"/>
        <c:axId val="50809856"/>
        <c:axId val="50893952"/>
      </c:lineChart>
      <c:catAx>
        <c:axId val="50809856"/>
        <c:scaling>
          <c:orientation val="minMax"/>
        </c:scaling>
        <c:axPos val="b"/>
        <c:majorTickMark val="none"/>
        <c:tickLblPos val="nextTo"/>
        <c:crossAx val="50893952"/>
        <c:crosses val="autoZero"/>
        <c:auto val="1"/>
        <c:lblAlgn val="ctr"/>
        <c:lblOffset val="100"/>
        <c:tickLblSkip val="1"/>
      </c:catAx>
      <c:valAx>
        <c:axId val="50893952"/>
        <c:scaling>
          <c:orientation val="minMax"/>
          <c:max val="100"/>
          <c:min val="0"/>
        </c:scaling>
        <c:axPos val="l"/>
        <c:numFmt formatCode="General" sourceLinked="1"/>
        <c:tickLblPos val="nextTo"/>
        <c:crossAx val="50809856"/>
        <c:crossesAt val="1"/>
        <c:crossBetween val="between"/>
        <c:majorUnit val="10"/>
        <c:minorUnit val="2"/>
      </c:valAx>
      <c:spPr>
        <a:noFill/>
        <a:ln w="25400">
          <a:noFill/>
        </a:ln>
      </c:spPr>
    </c:plotArea>
    <c:plotVisOnly val="1"/>
  </c:chart>
  <c:txPr>
    <a:bodyPr/>
    <a:lstStyle/>
    <a:p>
      <a:pPr>
        <a:defRPr>
          <a:latin typeface="Arial" pitchFamily="34" charset="0"/>
          <a:cs typeface="Arial" pitchFamily="34"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1"/>
          <c:order val="0"/>
          <c:tx>
            <c:v>1001 - 2500 Hz</c:v>
          </c:tx>
          <c:spPr>
            <a:ln w="25400">
              <a:solidFill>
                <a:schemeClr val="accent6"/>
              </a:solidFill>
            </a:ln>
          </c:spPr>
          <c:marker>
            <c:symbol val="square"/>
            <c:size val="3"/>
            <c:spPr>
              <a:solidFill>
                <a:srgbClr val="A5C249"/>
              </a:solidFill>
              <a:ln>
                <a:solidFill>
                  <a:srgbClr val="A5C249"/>
                </a:solidFill>
              </a:ln>
            </c:spPr>
          </c:marker>
          <c:errBars>
            <c:errDir val="y"/>
            <c:errBarType val="both"/>
            <c:errValType val="cust"/>
            <c:plus>
              <c:numRef>
                <c:f>Sheet1!$F$2:$F$25</c:f>
                <c:numCache>
                  <c:formatCode>General</c:formatCode>
                  <c:ptCount val="24"/>
                  <c:pt idx="0">
                    <c:v>0.25480000000000008</c:v>
                  </c:pt>
                  <c:pt idx="1">
                    <c:v>0.25480000000000008</c:v>
                  </c:pt>
                  <c:pt idx="2">
                    <c:v>0.16520000000000001</c:v>
                  </c:pt>
                  <c:pt idx="3">
                    <c:v>0.19400000000000001</c:v>
                  </c:pt>
                  <c:pt idx="4">
                    <c:v>0.23940000000000017</c:v>
                  </c:pt>
                  <c:pt idx="5">
                    <c:v>0.47470000000000001</c:v>
                  </c:pt>
                  <c:pt idx="6">
                    <c:v>0.35240000000000032</c:v>
                  </c:pt>
                  <c:pt idx="7">
                    <c:v>0.2772</c:v>
                  </c:pt>
                  <c:pt idx="8">
                    <c:v>0.2772</c:v>
                  </c:pt>
                  <c:pt idx="9">
                    <c:v>0.29790000000000033</c:v>
                  </c:pt>
                  <c:pt idx="10">
                    <c:v>0.4027</c:v>
                  </c:pt>
                  <c:pt idx="11">
                    <c:v>0.49110000000000031</c:v>
                  </c:pt>
                  <c:pt idx="12">
                    <c:v>0.51480000000000004</c:v>
                  </c:pt>
                  <c:pt idx="13">
                    <c:v>0.44140000000000001</c:v>
                  </c:pt>
                  <c:pt idx="14">
                    <c:v>0.44770000000000004</c:v>
                  </c:pt>
                  <c:pt idx="15">
                    <c:v>0.39530000000000054</c:v>
                  </c:pt>
                  <c:pt idx="16">
                    <c:v>1.0391999999999986</c:v>
                  </c:pt>
                  <c:pt idx="17">
                    <c:v>1.0391999999999986</c:v>
                  </c:pt>
                  <c:pt idx="18">
                    <c:v>0.21310000000000001</c:v>
                  </c:pt>
                  <c:pt idx="19">
                    <c:v>0.13370000000000001</c:v>
                  </c:pt>
                  <c:pt idx="20">
                    <c:v>0.30470000000000008</c:v>
                  </c:pt>
                  <c:pt idx="21">
                    <c:v>0.14830000000000004</c:v>
                  </c:pt>
                  <c:pt idx="22">
                    <c:v>0.17860000000000001</c:v>
                  </c:pt>
                  <c:pt idx="23">
                    <c:v>0.32280000000000048</c:v>
                  </c:pt>
                </c:numCache>
              </c:numRef>
            </c:plus>
            <c:minus>
              <c:numRef>
                <c:f>Sheet1!$F$2:$F$25</c:f>
                <c:numCache>
                  <c:formatCode>General</c:formatCode>
                  <c:ptCount val="24"/>
                  <c:pt idx="0">
                    <c:v>0.25480000000000008</c:v>
                  </c:pt>
                  <c:pt idx="1">
                    <c:v>0.25480000000000008</c:v>
                  </c:pt>
                  <c:pt idx="2">
                    <c:v>0.16520000000000001</c:v>
                  </c:pt>
                  <c:pt idx="3">
                    <c:v>0.19400000000000001</c:v>
                  </c:pt>
                  <c:pt idx="4">
                    <c:v>0.23940000000000017</c:v>
                  </c:pt>
                  <c:pt idx="5">
                    <c:v>0.47470000000000001</c:v>
                  </c:pt>
                  <c:pt idx="6">
                    <c:v>0.35240000000000032</c:v>
                  </c:pt>
                  <c:pt idx="7">
                    <c:v>0.2772</c:v>
                  </c:pt>
                  <c:pt idx="8">
                    <c:v>0.2772</c:v>
                  </c:pt>
                  <c:pt idx="9">
                    <c:v>0.29790000000000033</c:v>
                  </c:pt>
                  <c:pt idx="10">
                    <c:v>0.4027</c:v>
                  </c:pt>
                  <c:pt idx="11">
                    <c:v>0.49110000000000031</c:v>
                  </c:pt>
                  <c:pt idx="12">
                    <c:v>0.51480000000000004</c:v>
                  </c:pt>
                  <c:pt idx="13">
                    <c:v>0.44140000000000001</c:v>
                  </c:pt>
                  <c:pt idx="14">
                    <c:v>0.44770000000000004</c:v>
                  </c:pt>
                  <c:pt idx="15">
                    <c:v>0.39530000000000054</c:v>
                  </c:pt>
                  <c:pt idx="16">
                    <c:v>1.0391999999999986</c:v>
                  </c:pt>
                  <c:pt idx="17">
                    <c:v>1.0391999999999986</c:v>
                  </c:pt>
                  <c:pt idx="18">
                    <c:v>0.21310000000000001</c:v>
                  </c:pt>
                  <c:pt idx="19">
                    <c:v>0.13370000000000001</c:v>
                  </c:pt>
                  <c:pt idx="20">
                    <c:v>0.30470000000000008</c:v>
                  </c:pt>
                  <c:pt idx="21">
                    <c:v>0.14830000000000004</c:v>
                  </c:pt>
                  <c:pt idx="22">
                    <c:v>0.17860000000000001</c:v>
                  </c:pt>
                  <c:pt idx="23">
                    <c:v>0.32280000000000048</c:v>
                  </c:pt>
                </c:numCache>
              </c:numRef>
            </c:minus>
          </c:errBars>
          <c:cat>
            <c:strRef>
              <c:f>Sheet1!$A$2:$A$25</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Sheet1!$C$2:$C$25</c:f>
              <c:numCache>
                <c:formatCode>General</c:formatCode>
                <c:ptCount val="24"/>
                <c:pt idx="0">
                  <c:v>5.1300999999999997</c:v>
                </c:pt>
                <c:pt idx="1">
                  <c:v>5.1300999999999997</c:v>
                </c:pt>
                <c:pt idx="2">
                  <c:v>3.6797</c:v>
                </c:pt>
                <c:pt idx="3">
                  <c:v>4.7999000000000001</c:v>
                </c:pt>
                <c:pt idx="4">
                  <c:v>5.2548999999999975</c:v>
                </c:pt>
                <c:pt idx="5">
                  <c:v>4.6283999999999965</c:v>
                </c:pt>
                <c:pt idx="6">
                  <c:v>6.8287999999999975</c:v>
                </c:pt>
                <c:pt idx="7">
                  <c:v>5.7827000000000002</c:v>
                </c:pt>
                <c:pt idx="8">
                  <c:v>5.7827000000000002</c:v>
                </c:pt>
                <c:pt idx="9">
                  <c:v>8.3302000000000014</c:v>
                </c:pt>
                <c:pt idx="10">
                  <c:v>7.4547999999999996</c:v>
                </c:pt>
                <c:pt idx="11">
                  <c:v>8.3114000000000008</c:v>
                </c:pt>
                <c:pt idx="12">
                  <c:v>9.8440000000000012</c:v>
                </c:pt>
                <c:pt idx="13">
                  <c:v>9.4591000000000047</c:v>
                </c:pt>
                <c:pt idx="14">
                  <c:v>9.4631000000000007</c:v>
                </c:pt>
                <c:pt idx="15">
                  <c:v>11.0716</c:v>
                </c:pt>
                <c:pt idx="16">
                  <c:v>7.3967000000000001</c:v>
                </c:pt>
                <c:pt idx="17">
                  <c:v>7.3967000000000001</c:v>
                </c:pt>
                <c:pt idx="18">
                  <c:v>5.3087999999999997</c:v>
                </c:pt>
                <c:pt idx="19">
                  <c:v>4.6253999999999955</c:v>
                </c:pt>
                <c:pt idx="20">
                  <c:v>4.8308999999999997</c:v>
                </c:pt>
                <c:pt idx="21">
                  <c:v>3.2732999999999999</c:v>
                </c:pt>
                <c:pt idx="22">
                  <c:v>4.0043999999999995</c:v>
                </c:pt>
                <c:pt idx="23">
                  <c:v>3.9539999999999997</c:v>
                </c:pt>
              </c:numCache>
            </c:numRef>
          </c:val>
        </c:ser>
        <c:marker val="1"/>
        <c:axId val="29962624"/>
        <c:axId val="29964160"/>
      </c:lineChart>
      <c:catAx>
        <c:axId val="29962624"/>
        <c:scaling>
          <c:orientation val="minMax"/>
        </c:scaling>
        <c:axPos val="b"/>
        <c:numFmt formatCode="@" sourceLinked="1"/>
        <c:majorTickMark val="none"/>
        <c:tickLblPos val="nextTo"/>
        <c:crossAx val="29964160"/>
        <c:crosses val="autoZero"/>
        <c:auto val="1"/>
        <c:lblAlgn val="ctr"/>
        <c:lblOffset val="100"/>
        <c:tickLblSkip val="1"/>
      </c:catAx>
      <c:valAx>
        <c:axId val="29964160"/>
        <c:scaling>
          <c:orientation val="minMax"/>
          <c:max val="100"/>
          <c:min val="0"/>
        </c:scaling>
        <c:axPos val="l"/>
        <c:numFmt formatCode="General" sourceLinked="1"/>
        <c:tickLblPos val="nextTo"/>
        <c:crossAx val="29962624"/>
        <c:crossesAt val="1"/>
        <c:crossBetween val="between"/>
        <c:majorUnit val="10"/>
        <c:minorUnit val="2"/>
      </c:valAx>
    </c:plotArea>
    <c:legend>
      <c:legendPos val="r"/>
      <c:layout>
        <c:manualLayout>
          <c:xMode val="edge"/>
          <c:yMode val="edge"/>
          <c:x val="0.11237418789807134"/>
          <c:y val="0.30972131063523051"/>
          <c:w val="0.31584781705433701"/>
          <c:h val="0.23636634169164486"/>
        </c:manualLayout>
      </c:layout>
      <c:overlay val="1"/>
    </c:legend>
    <c:plotVisOnly val="1"/>
  </c:chart>
  <c:txPr>
    <a:bodyPr/>
    <a:lstStyle/>
    <a:p>
      <a:pPr>
        <a:defRPr sz="1000">
          <a:latin typeface="Arial" pitchFamily="34" charset="0"/>
          <a:cs typeface="Arial" pitchFamily="34"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2"/>
          <c:order val="0"/>
          <c:tx>
            <c:v>2501 - 22000 Hz</c:v>
          </c:tx>
          <c:spPr>
            <a:ln w="25400">
              <a:solidFill>
                <a:schemeClr val="tx1"/>
              </a:solidFill>
            </a:ln>
          </c:spPr>
          <c:marker>
            <c:symbol val="triangle"/>
            <c:size val="4"/>
            <c:spPr>
              <a:solidFill>
                <a:schemeClr val="tx1"/>
              </a:solidFill>
              <a:ln>
                <a:solidFill>
                  <a:prstClr val="white"/>
                </a:solidFill>
              </a:ln>
            </c:spPr>
          </c:marker>
          <c:errBars>
            <c:errDir val="y"/>
            <c:errBarType val="both"/>
            <c:errValType val="cust"/>
            <c:plus>
              <c:numRef>
                <c:f>Sheet1!$G$2:$G$25</c:f>
                <c:numCache>
                  <c:formatCode>General</c:formatCode>
                  <c:ptCount val="24"/>
                  <c:pt idx="0">
                    <c:v>0.62270000000000092</c:v>
                  </c:pt>
                  <c:pt idx="1">
                    <c:v>0.62270000000000092</c:v>
                  </c:pt>
                  <c:pt idx="2">
                    <c:v>0.56140000000000001</c:v>
                  </c:pt>
                  <c:pt idx="3">
                    <c:v>0.73000000000000065</c:v>
                  </c:pt>
                  <c:pt idx="4">
                    <c:v>0.76790000000000092</c:v>
                  </c:pt>
                  <c:pt idx="5">
                    <c:v>0.66990000000000094</c:v>
                  </c:pt>
                  <c:pt idx="6">
                    <c:v>0.9913999999999995</c:v>
                  </c:pt>
                  <c:pt idx="7">
                    <c:v>1.2225999999999986</c:v>
                  </c:pt>
                  <c:pt idx="8">
                    <c:v>1.2225999999999986</c:v>
                  </c:pt>
                  <c:pt idx="9">
                    <c:v>1.3846000000000001</c:v>
                  </c:pt>
                  <c:pt idx="10">
                    <c:v>1.1343000000000001</c:v>
                  </c:pt>
                  <c:pt idx="11">
                    <c:v>1.0593999999999986</c:v>
                  </c:pt>
                  <c:pt idx="12">
                    <c:v>1.9003000000000001</c:v>
                  </c:pt>
                  <c:pt idx="13">
                    <c:v>1.3988</c:v>
                  </c:pt>
                  <c:pt idx="14">
                    <c:v>0.91320000000000001</c:v>
                  </c:pt>
                  <c:pt idx="15">
                    <c:v>1.7944</c:v>
                  </c:pt>
                  <c:pt idx="16">
                    <c:v>2.4687999999999999</c:v>
                  </c:pt>
                  <c:pt idx="17">
                    <c:v>2.4687999999999999</c:v>
                  </c:pt>
                  <c:pt idx="18">
                    <c:v>0.31740000000000046</c:v>
                  </c:pt>
                  <c:pt idx="19">
                    <c:v>0.73229999999999995</c:v>
                  </c:pt>
                  <c:pt idx="20">
                    <c:v>0.56620000000000004</c:v>
                  </c:pt>
                  <c:pt idx="21">
                    <c:v>0.80359999999999998</c:v>
                  </c:pt>
                  <c:pt idx="22">
                    <c:v>0.35120000000000001</c:v>
                  </c:pt>
                  <c:pt idx="23">
                    <c:v>0.43780000000000047</c:v>
                  </c:pt>
                </c:numCache>
              </c:numRef>
            </c:plus>
            <c:minus>
              <c:numRef>
                <c:f>Sheet1!$G$2:$G$25</c:f>
                <c:numCache>
                  <c:formatCode>General</c:formatCode>
                  <c:ptCount val="24"/>
                  <c:pt idx="0">
                    <c:v>0.62270000000000092</c:v>
                  </c:pt>
                  <c:pt idx="1">
                    <c:v>0.62270000000000092</c:v>
                  </c:pt>
                  <c:pt idx="2">
                    <c:v>0.56140000000000001</c:v>
                  </c:pt>
                  <c:pt idx="3">
                    <c:v>0.73000000000000065</c:v>
                  </c:pt>
                  <c:pt idx="4">
                    <c:v>0.76790000000000092</c:v>
                  </c:pt>
                  <c:pt idx="5">
                    <c:v>0.66990000000000094</c:v>
                  </c:pt>
                  <c:pt idx="6">
                    <c:v>0.9913999999999995</c:v>
                  </c:pt>
                  <c:pt idx="7">
                    <c:v>1.2225999999999986</c:v>
                  </c:pt>
                  <c:pt idx="8">
                    <c:v>1.2225999999999986</c:v>
                  </c:pt>
                  <c:pt idx="9">
                    <c:v>1.3846000000000001</c:v>
                  </c:pt>
                  <c:pt idx="10">
                    <c:v>1.1343000000000001</c:v>
                  </c:pt>
                  <c:pt idx="11">
                    <c:v>1.0593999999999986</c:v>
                  </c:pt>
                  <c:pt idx="12">
                    <c:v>1.9003000000000001</c:v>
                  </c:pt>
                  <c:pt idx="13">
                    <c:v>1.3988</c:v>
                  </c:pt>
                  <c:pt idx="14">
                    <c:v>0.91320000000000001</c:v>
                  </c:pt>
                  <c:pt idx="15">
                    <c:v>1.7944</c:v>
                  </c:pt>
                  <c:pt idx="16">
                    <c:v>2.4687999999999999</c:v>
                  </c:pt>
                  <c:pt idx="17">
                    <c:v>2.4687999999999999</c:v>
                  </c:pt>
                  <c:pt idx="18">
                    <c:v>0.31740000000000046</c:v>
                  </c:pt>
                  <c:pt idx="19">
                    <c:v>0.73229999999999995</c:v>
                  </c:pt>
                  <c:pt idx="20">
                    <c:v>0.56620000000000004</c:v>
                  </c:pt>
                  <c:pt idx="21">
                    <c:v>0.80359999999999998</c:v>
                  </c:pt>
                  <c:pt idx="22">
                    <c:v>0.35120000000000001</c:v>
                  </c:pt>
                  <c:pt idx="23">
                    <c:v>0.43780000000000047</c:v>
                  </c:pt>
                </c:numCache>
              </c:numRef>
            </c:minus>
          </c:errBars>
          <c:cat>
            <c:strRef>
              <c:f>Sheet1!$A$2:$A$25</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Sheet1!$D$2:$D$25</c:f>
              <c:numCache>
                <c:formatCode>General</c:formatCode>
                <c:ptCount val="24"/>
                <c:pt idx="0">
                  <c:v>90.311099999999996</c:v>
                </c:pt>
                <c:pt idx="1">
                  <c:v>90.311099999999996</c:v>
                </c:pt>
                <c:pt idx="2">
                  <c:v>94.431500000000085</c:v>
                </c:pt>
                <c:pt idx="3">
                  <c:v>91.5077</c:v>
                </c:pt>
                <c:pt idx="4">
                  <c:v>90.487200000000101</c:v>
                </c:pt>
                <c:pt idx="5">
                  <c:v>91.756299999999996</c:v>
                </c:pt>
                <c:pt idx="6">
                  <c:v>84.091899999999995</c:v>
                </c:pt>
                <c:pt idx="7">
                  <c:v>84.465599999999995</c:v>
                </c:pt>
                <c:pt idx="8">
                  <c:v>84.465599999999995</c:v>
                </c:pt>
                <c:pt idx="9">
                  <c:v>77.558799999999948</c:v>
                </c:pt>
                <c:pt idx="10">
                  <c:v>83.696799999999982</c:v>
                </c:pt>
                <c:pt idx="11">
                  <c:v>83.351699999999994</c:v>
                </c:pt>
                <c:pt idx="12">
                  <c:v>64.744000000000085</c:v>
                </c:pt>
                <c:pt idx="13">
                  <c:v>76.108199999999982</c:v>
                </c:pt>
                <c:pt idx="14">
                  <c:v>71.669799999999981</c:v>
                </c:pt>
                <c:pt idx="15">
                  <c:v>69.395600000000002</c:v>
                </c:pt>
                <c:pt idx="16">
                  <c:v>79.395099999999999</c:v>
                </c:pt>
                <c:pt idx="17">
                  <c:v>79.395099999999999</c:v>
                </c:pt>
                <c:pt idx="18">
                  <c:v>90.536100000000005</c:v>
                </c:pt>
                <c:pt idx="19">
                  <c:v>89.901799999999994</c:v>
                </c:pt>
                <c:pt idx="20">
                  <c:v>91.883899999999983</c:v>
                </c:pt>
                <c:pt idx="21">
                  <c:v>93.864500000000007</c:v>
                </c:pt>
                <c:pt idx="22">
                  <c:v>94.191300000000012</c:v>
                </c:pt>
                <c:pt idx="23">
                  <c:v>93.847300000000004</c:v>
                </c:pt>
              </c:numCache>
            </c:numRef>
          </c:val>
        </c:ser>
        <c:marker val="1"/>
        <c:axId val="29996544"/>
        <c:axId val="29998080"/>
      </c:lineChart>
      <c:catAx>
        <c:axId val="29996544"/>
        <c:scaling>
          <c:orientation val="minMax"/>
        </c:scaling>
        <c:axPos val="b"/>
        <c:numFmt formatCode="@" sourceLinked="1"/>
        <c:majorTickMark val="none"/>
        <c:tickLblPos val="nextTo"/>
        <c:crossAx val="29998080"/>
        <c:crosses val="autoZero"/>
        <c:auto val="1"/>
        <c:lblAlgn val="ctr"/>
        <c:lblOffset val="100"/>
        <c:tickLblSkip val="1"/>
      </c:catAx>
      <c:valAx>
        <c:axId val="29998080"/>
        <c:scaling>
          <c:orientation val="minMax"/>
          <c:max val="100"/>
          <c:min val="0"/>
        </c:scaling>
        <c:axPos val="l"/>
        <c:numFmt formatCode="General" sourceLinked="1"/>
        <c:tickLblPos val="nextTo"/>
        <c:crossAx val="29996544"/>
        <c:crossesAt val="1"/>
        <c:crossBetween val="between"/>
        <c:majorUnit val="10"/>
        <c:minorUnit val="2"/>
      </c:valAx>
    </c:plotArea>
    <c:legend>
      <c:legendPos val="r"/>
      <c:layout>
        <c:manualLayout>
          <c:xMode val="edge"/>
          <c:yMode val="edge"/>
          <c:x val="0.1209081878241548"/>
          <c:y val="0.37690963468002081"/>
          <c:w val="0.3158478170543369"/>
          <c:h val="0.2363663416916448"/>
        </c:manualLayout>
      </c:layout>
      <c:overlay val="1"/>
    </c:legend>
    <c:plotVisOnly val="1"/>
  </c:chart>
  <c:txPr>
    <a:bodyPr/>
    <a:lstStyle/>
    <a:p>
      <a:pPr>
        <a:defRPr sz="1000">
          <a:latin typeface="Arial" pitchFamily="34" charset="0"/>
          <a:cs typeface="Arial"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0"/>
          <c:order val="0"/>
          <c:tx>
            <c:v>100 - 1000 Hz</c:v>
          </c:tx>
          <c:spPr>
            <a:ln w="25400"/>
          </c:spPr>
          <c:marker>
            <c:symbol val="diamond"/>
            <c:size val="4"/>
          </c:marker>
          <c:errBars>
            <c:errDir val="y"/>
            <c:errBarType val="both"/>
            <c:errValType val="cust"/>
            <c:plus>
              <c:numRef>
                <c:f>Sheet1!$E$2:$E$25</c:f>
                <c:numCache>
                  <c:formatCode>General</c:formatCode>
                  <c:ptCount val="24"/>
                  <c:pt idx="0">
                    <c:v>0.61129999999999995</c:v>
                  </c:pt>
                  <c:pt idx="1">
                    <c:v>0.61129999999999995</c:v>
                  </c:pt>
                  <c:pt idx="2">
                    <c:v>0.44600000000000001</c:v>
                  </c:pt>
                  <c:pt idx="3">
                    <c:v>0.5605</c:v>
                  </c:pt>
                  <c:pt idx="4">
                    <c:v>0.67650000000000066</c:v>
                  </c:pt>
                  <c:pt idx="5">
                    <c:v>0.26179999999999998</c:v>
                  </c:pt>
                  <c:pt idx="6">
                    <c:v>0.99980000000000002</c:v>
                  </c:pt>
                  <c:pt idx="7">
                    <c:v>1.0183</c:v>
                  </c:pt>
                  <c:pt idx="8">
                    <c:v>1.0183</c:v>
                  </c:pt>
                  <c:pt idx="9">
                    <c:v>1.237899999999998</c:v>
                  </c:pt>
                  <c:pt idx="10">
                    <c:v>0.76820000000000066</c:v>
                  </c:pt>
                  <c:pt idx="11">
                    <c:v>0.6369000000000008</c:v>
                  </c:pt>
                  <c:pt idx="12">
                    <c:v>1.6738</c:v>
                  </c:pt>
                  <c:pt idx="13">
                    <c:v>1.2040999999999986</c:v>
                  </c:pt>
                  <c:pt idx="14">
                    <c:v>0.8466000000000008</c:v>
                  </c:pt>
                  <c:pt idx="15">
                    <c:v>1.5211999999999988</c:v>
                  </c:pt>
                  <c:pt idx="16">
                    <c:v>1.5975999999999986</c:v>
                  </c:pt>
                  <c:pt idx="17">
                    <c:v>1.5975999999999986</c:v>
                  </c:pt>
                  <c:pt idx="18">
                    <c:v>0.23180000000000001</c:v>
                  </c:pt>
                  <c:pt idx="19">
                    <c:v>0.73050000000000004</c:v>
                  </c:pt>
                  <c:pt idx="20">
                    <c:v>0.31980000000000047</c:v>
                  </c:pt>
                  <c:pt idx="21">
                    <c:v>0.90149999999999997</c:v>
                  </c:pt>
                  <c:pt idx="22">
                    <c:v>0.21780000000000016</c:v>
                  </c:pt>
                  <c:pt idx="23">
                    <c:v>0.3880000000000004</c:v>
                  </c:pt>
                </c:numCache>
              </c:numRef>
            </c:plus>
            <c:minus>
              <c:numRef>
                <c:f>Sheet1!$E$2:$E$25</c:f>
                <c:numCache>
                  <c:formatCode>General</c:formatCode>
                  <c:ptCount val="24"/>
                  <c:pt idx="0">
                    <c:v>0.61129999999999995</c:v>
                  </c:pt>
                  <c:pt idx="1">
                    <c:v>0.61129999999999995</c:v>
                  </c:pt>
                  <c:pt idx="2">
                    <c:v>0.44600000000000001</c:v>
                  </c:pt>
                  <c:pt idx="3">
                    <c:v>0.5605</c:v>
                  </c:pt>
                  <c:pt idx="4">
                    <c:v>0.67650000000000066</c:v>
                  </c:pt>
                  <c:pt idx="5">
                    <c:v>0.26179999999999998</c:v>
                  </c:pt>
                  <c:pt idx="6">
                    <c:v>0.99980000000000002</c:v>
                  </c:pt>
                  <c:pt idx="7">
                    <c:v>1.0183</c:v>
                  </c:pt>
                  <c:pt idx="8">
                    <c:v>1.0183</c:v>
                  </c:pt>
                  <c:pt idx="9">
                    <c:v>1.237899999999998</c:v>
                  </c:pt>
                  <c:pt idx="10">
                    <c:v>0.76820000000000066</c:v>
                  </c:pt>
                  <c:pt idx="11">
                    <c:v>0.6369000000000008</c:v>
                  </c:pt>
                  <c:pt idx="12">
                    <c:v>1.6738</c:v>
                  </c:pt>
                  <c:pt idx="13">
                    <c:v>1.2040999999999986</c:v>
                  </c:pt>
                  <c:pt idx="14">
                    <c:v>0.8466000000000008</c:v>
                  </c:pt>
                  <c:pt idx="15">
                    <c:v>1.5211999999999988</c:v>
                  </c:pt>
                  <c:pt idx="16">
                    <c:v>1.5975999999999986</c:v>
                  </c:pt>
                  <c:pt idx="17">
                    <c:v>1.5975999999999986</c:v>
                  </c:pt>
                  <c:pt idx="18">
                    <c:v>0.23180000000000001</c:v>
                  </c:pt>
                  <c:pt idx="19">
                    <c:v>0.73050000000000004</c:v>
                  </c:pt>
                  <c:pt idx="20">
                    <c:v>0.31980000000000047</c:v>
                  </c:pt>
                  <c:pt idx="21">
                    <c:v>0.90149999999999997</c:v>
                  </c:pt>
                  <c:pt idx="22">
                    <c:v>0.21780000000000016</c:v>
                  </c:pt>
                  <c:pt idx="23">
                    <c:v>0.3880000000000004</c:v>
                  </c:pt>
                </c:numCache>
              </c:numRef>
            </c:minus>
          </c:errBars>
          <c:cat>
            <c:strRef>
              <c:f>Sheet1!$A$2:$A$25</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Sheet1!$B$2:$B$25</c:f>
              <c:numCache>
                <c:formatCode>General</c:formatCode>
                <c:ptCount val="24"/>
                <c:pt idx="0">
                  <c:v>4.5499000000000001</c:v>
                </c:pt>
                <c:pt idx="1">
                  <c:v>4.5499000000000001</c:v>
                </c:pt>
                <c:pt idx="2">
                  <c:v>1.8835999999999986</c:v>
                </c:pt>
                <c:pt idx="3">
                  <c:v>3.6819999999999999</c:v>
                </c:pt>
                <c:pt idx="4">
                  <c:v>4.2477</c:v>
                </c:pt>
                <c:pt idx="5">
                  <c:v>3.6061000000000001</c:v>
                </c:pt>
                <c:pt idx="6">
                  <c:v>9.0616000000000003</c:v>
                </c:pt>
                <c:pt idx="7">
                  <c:v>9.7330000000000005</c:v>
                </c:pt>
                <c:pt idx="8">
                  <c:v>9.7330000000000005</c:v>
                </c:pt>
                <c:pt idx="9">
                  <c:v>14.0931</c:v>
                </c:pt>
                <c:pt idx="10">
                  <c:v>8.8328000000000007</c:v>
                </c:pt>
                <c:pt idx="11">
                  <c:v>8.3235000000000028</c:v>
                </c:pt>
                <c:pt idx="12">
                  <c:v>25.37569999999997</c:v>
                </c:pt>
                <c:pt idx="13">
                  <c:v>14.4115</c:v>
                </c:pt>
                <c:pt idx="14">
                  <c:v>18.842399999999973</c:v>
                </c:pt>
                <c:pt idx="15">
                  <c:v>19.5077</c:v>
                </c:pt>
                <c:pt idx="16">
                  <c:v>13.1928</c:v>
                </c:pt>
                <c:pt idx="17">
                  <c:v>13.1928</c:v>
                </c:pt>
                <c:pt idx="18">
                  <c:v>4.1459999999999955</c:v>
                </c:pt>
                <c:pt idx="19">
                  <c:v>5.4611999999999998</c:v>
                </c:pt>
                <c:pt idx="20">
                  <c:v>3.2767999999999997</c:v>
                </c:pt>
                <c:pt idx="21">
                  <c:v>2.8544999999999972</c:v>
                </c:pt>
                <c:pt idx="22">
                  <c:v>1.7970999999999986</c:v>
                </c:pt>
                <c:pt idx="23">
                  <c:v>2.1915999999999998</c:v>
                </c:pt>
              </c:numCache>
            </c:numRef>
          </c:val>
        </c:ser>
        <c:marker val="1"/>
        <c:axId val="30014080"/>
        <c:axId val="30167424"/>
      </c:lineChart>
      <c:catAx>
        <c:axId val="30014080"/>
        <c:scaling>
          <c:orientation val="minMax"/>
        </c:scaling>
        <c:axPos val="b"/>
        <c:numFmt formatCode="@" sourceLinked="1"/>
        <c:majorTickMark val="none"/>
        <c:tickLblPos val="nextTo"/>
        <c:crossAx val="30167424"/>
        <c:crosses val="autoZero"/>
        <c:auto val="1"/>
        <c:lblAlgn val="ctr"/>
        <c:lblOffset val="100"/>
        <c:tickLblSkip val="1"/>
      </c:catAx>
      <c:valAx>
        <c:axId val="30167424"/>
        <c:scaling>
          <c:orientation val="minMax"/>
          <c:max val="100"/>
          <c:min val="0"/>
        </c:scaling>
        <c:axPos val="l"/>
        <c:numFmt formatCode="General" sourceLinked="1"/>
        <c:tickLblPos val="nextTo"/>
        <c:crossAx val="30014080"/>
        <c:crossesAt val="1"/>
        <c:crossBetween val="between"/>
        <c:majorUnit val="10"/>
        <c:minorUnit val="2"/>
      </c:valAx>
    </c:plotArea>
    <c:legend>
      <c:legendPos val="r"/>
      <c:layout>
        <c:manualLayout>
          <c:xMode val="edge"/>
          <c:yMode val="edge"/>
          <c:x val="0.10099552132996006"/>
          <c:y val="0.2425329865904409"/>
          <c:w val="0.31584781705433701"/>
          <c:h val="0.23636634169164486"/>
        </c:manualLayout>
      </c:layout>
      <c:overlay val="1"/>
    </c:legend>
    <c:plotVisOnly val="1"/>
  </c:chart>
  <c:txPr>
    <a:bodyPr/>
    <a:lstStyle/>
    <a:p>
      <a:pPr>
        <a:defRPr sz="1000">
          <a:latin typeface="Arial" pitchFamily="34" charset="0"/>
          <a:cs typeface="Arial" pitchFamily="34"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2"/>
          <c:order val="0"/>
          <c:tx>
            <c:v>2501 - 22000 Hz</c:v>
          </c:tx>
          <c:spPr>
            <a:ln w="25400">
              <a:solidFill>
                <a:schemeClr val="tx1"/>
              </a:solidFill>
            </a:ln>
          </c:spPr>
          <c:marker>
            <c:symbol val="triangle"/>
            <c:size val="4"/>
            <c:spPr>
              <a:solidFill>
                <a:schemeClr val="tx1"/>
              </a:solidFill>
              <a:ln>
                <a:solidFill>
                  <a:prstClr val="white"/>
                </a:solidFill>
              </a:ln>
            </c:spPr>
          </c:marker>
          <c:errBars>
            <c:errDir val="y"/>
            <c:errBarType val="both"/>
            <c:errValType val="cust"/>
            <c:plus>
              <c:numRef>
                <c:f>Sheet1!$G$28:$G$51</c:f>
                <c:numCache>
                  <c:formatCode>General</c:formatCode>
                  <c:ptCount val="24"/>
                  <c:pt idx="0">
                    <c:v>0.61100000000000065</c:v>
                  </c:pt>
                  <c:pt idx="1">
                    <c:v>0.71380000000000066</c:v>
                  </c:pt>
                  <c:pt idx="2">
                    <c:v>0.28820000000000001</c:v>
                  </c:pt>
                  <c:pt idx="3">
                    <c:v>0.72710000000000063</c:v>
                  </c:pt>
                  <c:pt idx="4">
                    <c:v>1.0403</c:v>
                  </c:pt>
                  <c:pt idx="5">
                    <c:v>0.76459999999999995</c:v>
                  </c:pt>
                  <c:pt idx="6">
                    <c:v>1.2895999999999987</c:v>
                  </c:pt>
                  <c:pt idx="7">
                    <c:v>1.6967000000000001</c:v>
                  </c:pt>
                  <c:pt idx="8">
                    <c:v>1.7269999999999988</c:v>
                  </c:pt>
                  <c:pt idx="9">
                    <c:v>0.98329999999999951</c:v>
                  </c:pt>
                  <c:pt idx="10">
                    <c:v>1.1503000000000001</c:v>
                  </c:pt>
                  <c:pt idx="11">
                    <c:v>1.3084</c:v>
                  </c:pt>
                  <c:pt idx="12">
                    <c:v>1.5164</c:v>
                  </c:pt>
                  <c:pt idx="13">
                    <c:v>2.5243000000000002</c:v>
                  </c:pt>
                  <c:pt idx="14">
                    <c:v>1.5931</c:v>
                  </c:pt>
                  <c:pt idx="15">
                    <c:v>1.7706999999999986</c:v>
                  </c:pt>
                  <c:pt idx="16">
                    <c:v>2.0819000000000001</c:v>
                  </c:pt>
                  <c:pt idx="17">
                    <c:v>1.2597999999999983</c:v>
                  </c:pt>
                  <c:pt idx="18">
                    <c:v>1.1767000000000001</c:v>
                  </c:pt>
                  <c:pt idx="19">
                    <c:v>1.7308999999999988</c:v>
                  </c:pt>
                  <c:pt idx="20">
                    <c:v>0.77270000000000094</c:v>
                  </c:pt>
                  <c:pt idx="21">
                    <c:v>0.94410000000000005</c:v>
                  </c:pt>
                  <c:pt idx="22">
                    <c:v>0.68890000000000062</c:v>
                  </c:pt>
                  <c:pt idx="23">
                    <c:v>0.82730000000000004</c:v>
                  </c:pt>
                </c:numCache>
              </c:numRef>
            </c:plus>
            <c:minus>
              <c:numRef>
                <c:f>Sheet1!$G$28:$G$51</c:f>
                <c:numCache>
                  <c:formatCode>General</c:formatCode>
                  <c:ptCount val="24"/>
                  <c:pt idx="0">
                    <c:v>0.61100000000000065</c:v>
                  </c:pt>
                  <c:pt idx="1">
                    <c:v>0.71380000000000066</c:v>
                  </c:pt>
                  <c:pt idx="2">
                    <c:v>0.28820000000000001</c:v>
                  </c:pt>
                  <c:pt idx="3">
                    <c:v>0.72710000000000063</c:v>
                  </c:pt>
                  <c:pt idx="4">
                    <c:v>1.0403</c:v>
                  </c:pt>
                  <c:pt idx="5">
                    <c:v>0.76459999999999995</c:v>
                  </c:pt>
                  <c:pt idx="6">
                    <c:v>1.2895999999999987</c:v>
                  </c:pt>
                  <c:pt idx="7">
                    <c:v>1.6967000000000001</c:v>
                  </c:pt>
                  <c:pt idx="8">
                    <c:v>1.7269999999999988</c:v>
                  </c:pt>
                  <c:pt idx="9">
                    <c:v>0.98329999999999951</c:v>
                  </c:pt>
                  <c:pt idx="10">
                    <c:v>1.1503000000000001</c:v>
                  </c:pt>
                  <c:pt idx="11">
                    <c:v>1.3084</c:v>
                  </c:pt>
                  <c:pt idx="12">
                    <c:v>1.5164</c:v>
                  </c:pt>
                  <c:pt idx="13">
                    <c:v>2.5243000000000002</c:v>
                  </c:pt>
                  <c:pt idx="14">
                    <c:v>1.5931</c:v>
                  </c:pt>
                  <c:pt idx="15">
                    <c:v>1.7706999999999986</c:v>
                  </c:pt>
                  <c:pt idx="16">
                    <c:v>2.0819000000000001</c:v>
                  </c:pt>
                  <c:pt idx="17">
                    <c:v>1.2597999999999983</c:v>
                  </c:pt>
                  <c:pt idx="18">
                    <c:v>1.1767000000000001</c:v>
                  </c:pt>
                  <c:pt idx="19">
                    <c:v>1.7308999999999988</c:v>
                  </c:pt>
                  <c:pt idx="20">
                    <c:v>0.77270000000000094</c:v>
                  </c:pt>
                  <c:pt idx="21">
                    <c:v>0.94410000000000005</c:v>
                  </c:pt>
                  <c:pt idx="22">
                    <c:v>0.68890000000000062</c:v>
                  </c:pt>
                  <c:pt idx="23">
                    <c:v>0.82730000000000004</c:v>
                  </c:pt>
                </c:numCache>
              </c:numRef>
            </c:minus>
          </c:errBars>
          <c:cat>
            <c:strRef>
              <c:f>Sheet1!$A$28:$A$51</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Sheet1!$D$28:$D$51</c:f>
              <c:numCache>
                <c:formatCode>General</c:formatCode>
                <c:ptCount val="24"/>
                <c:pt idx="0">
                  <c:v>88.589600000000004</c:v>
                </c:pt>
                <c:pt idx="1">
                  <c:v>89.586100000000002</c:v>
                </c:pt>
                <c:pt idx="2">
                  <c:v>89.317899999999995</c:v>
                </c:pt>
                <c:pt idx="3">
                  <c:v>86.687399999999982</c:v>
                </c:pt>
                <c:pt idx="4">
                  <c:v>85.756500000000003</c:v>
                </c:pt>
                <c:pt idx="5">
                  <c:v>88.443500000000085</c:v>
                </c:pt>
                <c:pt idx="6">
                  <c:v>79.222799999999978</c:v>
                </c:pt>
                <c:pt idx="7">
                  <c:v>76.760200000000026</c:v>
                </c:pt>
                <c:pt idx="8">
                  <c:v>75.979699999999994</c:v>
                </c:pt>
                <c:pt idx="9">
                  <c:v>74.8459</c:v>
                </c:pt>
                <c:pt idx="10">
                  <c:v>71.836500000000001</c:v>
                </c:pt>
                <c:pt idx="11">
                  <c:v>69.5381</c:v>
                </c:pt>
                <c:pt idx="12">
                  <c:v>65.063999999999993</c:v>
                </c:pt>
                <c:pt idx="13">
                  <c:v>68.3472000000001</c:v>
                </c:pt>
                <c:pt idx="14">
                  <c:v>70.249300000000005</c:v>
                </c:pt>
                <c:pt idx="15">
                  <c:v>69.877099999999999</c:v>
                </c:pt>
                <c:pt idx="16">
                  <c:v>65.4893</c:v>
                </c:pt>
                <c:pt idx="17">
                  <c:v>78.958600000000004</c:v>
                </c:pt>
                <c:pt idx="18">
                  <c:v>78.744400000000027</c:v>
                </c:pt>
                <c:pt idx="19">
                  <c:v>79.566699999999997</c:v>
                </c:pt>
                <c:pt idx="20">
                  <c:v>83.135499999999979</c:v>
                </c:pt>
                <c:pt idx="21">
                  <c:v>83.413600000000116</c:v>
                </c:pt>
                <c:pt idx="22">
                  <c:v>82.433400000000006</c:v>
                </c:pt>
                <c:pt idx="23">
                  <c:v>84.811499999999995</c:v>
                </c:pt>
              </c:numCache>
            </c:numRef>
          </c:val>
        </c:ser>
        <c:marker val="1"/>
        <c:axId val="30183424"/>
        <c:axId val="30184960"/>
      </c:lineChart>
      <c:catAx>
        <c:axId val="30183424"/>
        <c:scaling>
          <c:orientation val="minMax"/>
        </c:scaling>
        <c:axPos val="b"/>
        <c:majorTickMark val="none"/>
        <c:tickLblPos val="nextTo"/>
        <c:crossAx val="30184960"/>
        <c:crosses val="autoZero"/>
        <c:auto val="1"/>
        <c:lblAlgn val="ctr"/>
        <c:lblOffset val="100"/>
        <c:tickLblSkip val="1"/>
      </c:catAx>
      <c:valAx>
        <c:axId val="30184960"/>
        <c:scaling>
          <c:orientation val="minMax"/>
          <c:max val="100"/>
          <c:min val="0"/>
        </c:scaling>
        <c:axPos val="l"/>
        <c:numFmt formatCode="General" sourceLinked="1"/>
        <c:tickLblPos val="nextTo"/>
        <c:crossAx val="30183424"/>
        <c:crossesAt val="1"/>
        <c:crossBetween val="between"/>
        <c:majorUnit val="10"/>
        <c:minorUnit val="2"/>
      </c:valAx>
    </c:plotArea>
    <c:plotVisOnly val="1"/>
  </c:chart>
  <c:txPr>
    <a:bodyPr/>
    <a:lstStyle/>
    <a:p>
      <a:pPr>
        <a:defRPr sz="1000">
          <a:latin typeface="Arial" pitchFamily="34" charset="0"/>
          <a:cs typeface="Arial" pitchFamily="34" charset="0"/>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1"/>
          <c:order val="0"/>
          <c:tx>
            <c:v>1001 - 2500 Hz</c:v>
          </c:tx>
          <c:spPr>
            <a:ln w="25400">
              <a:solidFill>
                <a:schemeClr val="accent6"/>
              </a:solidFill>
            </a:ln>
          </c:spPr>
          <c:marker>
            <c:symbol val="square"/>
            <c:size val="3"/>
            <c:spPr>
              <a:solidFill>
                <a:schemeClr val="accent6"/>
              </a:solidFill>
              <a:ln>
                <a:solidFill>
                  <a:srgbClr val="A5C249"/>
                </a:solidFill>
              </a:ln>
            </c:spPr>
          </c:marker>
          <c:errBars>
            <c:errDir val="y"/>
            <c:errBarType val="both"/>
            <c:errValType val="cust"/>
            <c:plus>
              <c:numRef>
                <c:f>Sheet1!$F$28:$F$51</c:f>
                <c:numCache>
                  <c:formatCode>General</c:formatCode>
                  <c:ptCount val="24"/>
                  <c:pt idx="0">
                    <c:v>0.53620000000000001</c:v>
                  </c:pt>
                  <c:pt idx="1">
                    <c:v>0.62670000000000092</c:v>
                  </c:pt>
                  <c:pt idx="2">
                    <c:v>0.26200000000000001</c:v>
                  </c:pt>
                  <c:pt idx="3">
                    <c:v>0.55430000000000001</c:v>
                  </c:pt>
                  <c:pt idx="4">
                    <c:v>1.0310999999999986</c:v>
                  </c:pt>
                  <c:pt idx="5">
                    <c:v>0.77900000000000091</c:v>
                  </c:pt>
                  <c:pt idx="6">
                    <c:v>1.1238999999999986</c:v>
                  </c:pt>
                  <c:pt idx="7">
                    <c:v>1.4668999999999988</c:v>
                  </c:pt>
                  <c:pt idx="8">
                    <c:v>0.91190000000000004</c:v>
                  </c:pt>
                  <c:pt idx="9">
                    <c:v>0.97580000000000078</c:v>
                  </c:pt>
                  <c:pt idx="10">
                    <c:v>1.0701000000000001</c:v>
                  </c:pt>
                  <c:pt idx="11">
                    <c:v>0.83760000000000079</c:v>
                  </c:pt>
                  <c:pt idx="12">
                    <c:v>0.9839</c:v>
                  </c:pt>
                  <c:pt idx="13">
                    <c:v>1.0948</c:v>
                  </c:pt>
                  <c:pt idx="14">
                    <c:v>1.3932</c:v>
                  </c:pt>
                  <c:pt idx="15">
                    <c:v>1.8465</c:v>
                  </c:pt>
                  <c:pt idx="16">
                    <c:v>2.2294999999999998</c:v>
                  </c:pt>
                  <c:pt idx="17">
                    <c:v>1.0986</c:v>
                  </c:pt>
                  <c:pt idx="18">
                    <c:v>1.1183000000000001</c:v>
                  </c:pt>
                  <c:pt idx="19">
                    <c:v>1.2970999999999986</c:v>
                  </c:pt>
                  <c:pt idx="20">
                    <c:v>0.57060000000000066</c:v>
                  </c:pt>
                  <c:pt idx="21">
                    <c:v>0.96650000000000003</c:v>
                  </c:pt>
                  <c:pt idx="22">
                    <c:v>0.79359999999999997</c:v>
                  </c:pt>
                  <c:pt idx="23">
                    <c:v>0.77440000000000064</c:v>
                  </c:pt>
                </c:numCache>
              </c:numRef>
            </c:plus>
            <c:minus>
              <c:numRef>
                <c:f>Sheet1!$F$28:$F$51</c:f>
                <c:numCache>
                  <c:formatCode>General</c:formatCode>
                  <c:ptCount val="24"/>
                  <c:pt idx="0">
                    <c:v>0.53620000000000001</c:v>
                  </c:pt>
                  <c:pt idx="1">
                    <c:v>0.62670000000000092</c:v>
                  </c:pt>
                  <c:pt idx="2">
                    <c:v>0.26200000000000001</c:v>
                  </c:pt>
                  <c:pt idx="3">
                    <c:v>0.55430000000000001</c:v>
                  </c:pt>
                  <c:pt idx="4">
                    <c:v>1.0310999999999986</c:v>
                  </c:pt>
                  <c:pt idx="5">
                    <c:v>0.77900000000000091</c:v>
                  </c:pt>
                  <c:pt idx="6">
                    <c:v>1.1238999999999986</c:v>
                  </c:pt>
                  <c:pt idx="7">
                    <c:v>1.4668999999999988</c:v>
                  </c:pt>
                  <c:pt idx="8">
                    <c:v>0.91190000000000004</c:v>
                  </c:pt>
                  <c:pt idx="9">
                    <c:v>0.97580000000000078</c:v>
                  </c:pt>
                  <c:pt idx="10">
                    <c:v>1.0701000000000001</c:v>
                  </c:pt>
                  <c:pt idx="11">
                    <c:v>0.83760000000000079</c:v>
                  </c:pt>
                  <c:pt idx="12">
                    <c:v>0.9839</c:v>
                  </c:pt>
                  <c:pt idx="13">
                    <c:v>1.0948</c:v>
                  </c:pt>
                  <c:pt idx="14">
                    <c:v>1.3932</c:v>
                  </c:pt>
                  <c:pt idx="15">
                    <c:v>1.8465</c:v>
                  </c:pt>
                  <c:pt idx="16">
                    <c:v>2.2294999999999998</c:v>
                  </c:pt>
                  <c:pt idx="17">
                    <c:v>1.0986</c:v>
                  </c:pt>
                  <c:pt idx="18">
                    <c:v>1.1183000000000001</c:v>
                  </c:pt>
                  <c:pt idx="19">
                    <c:v>1.2970999999999986</c:v>
                  </c:pt>
                  <c:pt idx="20">
                    <c:v>0.57060000000000066</c:v>
                  </c:pt>
                  <c:pt idx="21">
                    <c:v>0.96650000000000003</c:v>
                  </c:pt>
                  <c:pt idx="22">
                    <c:v>0.79359999999999997</c:v>
                  </c:pt>
                  <c:pt idx="23">
                    <c:v>0.77440000000000064</c:v>
                  </c:pt>
                </c:numCache>
              </c:numRef>
            </c:minus>
          </c:errBars>
          <c:cat>
            <c:strRef>
              <c:f>Sheet1!$A$28:$A$51</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Sheet1!$C$28:$C$51</c:f>
              <c:numCache>
                <c:formatCode>General</c:formatCode>
                <c:ptCount val="24"/>
                <c:pt idx="0">
                  <c:v>9.924100000000001</c:v>
                </c:pt>
                <c:pt idx="1">
                  <c:v>9.2782</c:v>
                </c:pt>
                <c:pt idx="2">
                  <c:v>9.5662000000000003</c:v>
                </c:pt>
                <c:pt idx="3">
                  <c:v>11.5901</c:v>
                </c:pt>
                <c:pt idx="4">
                  <c:v>12.858600000000004</c:v>
                </c:pt>
                <c:pt idx="5">
                  <c:v>10.288600000000001</c:v>
                </c:pt>
                <c:pt idx="6">
                  <c:v>17.0777</c:v>
                </c:pt>
                <c:pt idx="7">
                  <c:v>18.092599999999972</c:v>
                </c:pt>
                <c:pt idx="8">
                  <c:v>16.763199999999973</c:v>
                </c:pt>
                <c:pt idx="9">
                  <c:v>18.707899999999999</c:v>
                </c:pt>
                <c:pt idx="10">
                  <c:v>19.802099999999989</c:v>
                </c:pt>
                <c:pt idx="11">
                  <c:v>18.301600000000001</c:v>
                </c:pt>
                <c:pt idx="12">
                  <c:v>19.243699999999972</c:v>
                </c:pt>
                <c:pt idx="13">
                  <c:v>15.992800000000004</c:v>
                </c:pt>
                <c:pt idx="14">
                  <c:v>16.283699999999964</c:v>
                </c:pt>
                <c:pt idx="15">
                  <c:v>17.1982</c:v>
                </c:pt>
                <c:pt idx="16">
                  <c:v>18.79</c:v>
                </c:pt>
                <c:pt idx="17">
                  <c:v>11.1187</c:v>
                </c:pt>
                <c:pt idx="18">
                  <c:v>13.62</c:v>
                </c:pt>
                <c:pt idx="19">
                  <c:v>15.207700000000001</c:v>
                </c:pt>
                <c:pt idx="20">
                  <c:v>13.4687</c:v>
                </c:pt>
                <c:pt idx="21">
                  <c:v>13.723700000000001</c:v>
                </c:pt>
                <c:pt idx="22">
                  <c:v>15.3338</c:v>
                </c:pt>
                <c:pt idx="23">
                  <c:v>13.333500000000004</c:v>
                </c:pt>
              </c:numCache>
            </c:numRef>
          </c:val>
        </c:ser>
        <c:ser>
          <c:idx val="2"/>
          <c:order val="1"/>
          <c:tx>
            <c:v>2501 - 22000 Hz</c:v>
          </c:tx>
          <c:spPr>
            <a:ln w="25400">
              <a:solidFill>
                <a:schemeClr val="tx1"/>
              </a:solidFill>
            </a:ln>
          </c:spPr>
          <c:marker>
            <c:symbol val="triangle"/>
            <c:size val="4"/>
            <c:spPr>
              <a:solidFill>
                <a:schemeClr val="tx1"/>
              </a:solidFill>
              <a:ln>
                <a:solidFill>
                  <a:prstClr val="white"/>
                </a:solidFill>
              </a:ln>
            </c:spPr>
          </c:marker>
          <c:errBars>
            <c:errDir val="y"/>
            <c:errBarType val="both"/>
            <c:errValType val="cust"/>
            <c:plus>
              <c:numRef>
                <c:f>Sheet1!$G$28:$G$51</c:f>
                <c:numCache>
                  <c:formatCode>General</c:formatCode>
                  <c:ptCount val="24"/>
                  <c:pt idx="0">
                    <c:v>0.61100000000000065</c:v>
                  </c:pt>
                  <c:pt idx="1">
                    <c:v>0.71380000000000066</c:v>
                  </c:pt>
                  <c:pt idx="2">
                    <c:v>0.28820000000000001</c:v>
                  </c:pt>
                  <c:pt idx="3">
                    <c:v>0.72710000000000063</c:v>
                  </c:pt>
                  <c:pt idx="4">
                    <c:v>1.0403</c:v>
                  </c:pt>
                  <c:pt idx="5">
                    <c:v>0.76459999999999995</c:v>
                  </c:pt>
                  <c:pt idx="6">
                    <c:v>1.2895999999999987</c:v>
                  </c:pt>
                  <c:pt idx="7">
                    <c:v>1.6967000000000001</c:v>
                  </c:pt>
                  <c:pt idx="8">
                    <c:v>1.7269999999999988</c:v>
                  </c:pt>
                  <c:pt idx="9">
                    <c:v>0.98329999999999951</c:v>
                  </c:pt>
                  <c:pt idx="10">
                    <c:v>1.1503000000000001</c:v>
                  </c:pt>
                  <c:pt idx="11">
                    <c:v>1.3084</c:v>
                  </c:pt>
                  <c:pt idx="12">
                    <c:v>1.5164</c:v>
                  </c:pt>
                  <c:pt idx="13">
                    <c:v>2.5243000000000002</c:v>
                  </c:pt>
                  <c:pt idx="14">
                    <c:v>1.5931</c:v>
                  </c:pt>
                  <c:pt idx="15">
                    <c:v>1.7706999999999986</c:v>
                  </c:pt>
                  <c:pt idx="16">
                    <c:v>2.0819000000000001</c:v>
                  </c:pt>
                  <c:pt idx="17">
                    <c:v>1.2597999999999983</c:v>
                  </c:pt>
                  <c:pt idx="18">
                    <c:v>1.1767000000000001</c:v>
                  </c:pt>
                  <c:pt idx="19">
                    <c:v>1.7308999999999988</c:v>
                  </c:pt>
                  <c:pt idx="20">
                    <c:v>0.77270000000000094</c:v>
                  </c:pt>
                  <c:pt idx="21">
                    <c:v>0.94410000000000005</c:v>
                  </c:pt>
                  <c:pt idx="22">
                    <c:v>0.68890000000000062</c:v>
                  </c:pt>
                  <c:pt idx="23">
                    <c:v>0.82730000000000004</c:v>
                  </c:pt>
                </c:numCache>
              </c:numRef>
            </c:plus>
            <c:minus>
              <c:numRef>
                <c:f>Sheet1!$G$28:$G$51</c:f>
                <c:numCache>
                  <c:formatCode>General</c:formatCode>
                  <c:ptCount val="24"/>
                  <c:pt idx="0">
                    <c:v>0.61100000000000065</c:v>
                  </c:pt>
                  <c:pt idx="1">
                    <c:v>0.71380000000000066</c:v>
                  </c:pt>
                  <c:pt idx="2">
                    <c:v>0.28820000000000001</c:v>
                  </c:pt>
                  <c:pt idx="3">
                    <c:v>0.72710000000000063</c:v>
                  </c:pt>
                  <c:pt idx="4">
                    <c:v>1.0403</c:v>
                  </c:pt>
                  <c:pt idx="5">
                    <c:v>0.76459999999999995</c:v>
                  </c:pt>
                  <c:pt idx="6">
                    <c:v>1.2895999999999987</c:v>
                  </c:pt>
                  <c:pt idx="7">
                    <c:v>1.6967000000000001</c:v>
                  </c:pt>
                  <c:pt idx="8">
                    <c:v>1.7269999999999988</c:v>
                  </c:pt>
                  <c:pt idx="9">
                    <c:v>0.98329999999999951</c:v>
                  </c:pt>
                  <c:pt idx="10">
                    <c:v>1.1503000000000001</c:v>
                  </c:pt>
                  <c:pt idx="11">
                    <c:v>1.3084</c:v>
                  </c:pt>
                  <c:pt idx="12">
                    <c:v>1.5164</c:v>
                  </c:pt>
                  <c:pt idx="13">
                    <c:v>2.5243000000000002</c:v>
                  </c:pt>
                  <c:pt idx="14">
                    <c:v>1.5931</c:v>
                  </c:pt>
                  <c:pt idx="15">
                    <c:v>1.7706999999999986</c:v>
                  </c:pt>
                  <c:pt idx="16">
                    <c:v>2.0819000000000001</c:v>
                  </c:pt>
                  <c:pt idx="17">
                    <c:v>1.2597999999999983</c:v>
                  </c:pt>
                  <c:pt idx="18">
                    <c:v>1.1767000000000001</c:v>
                  </c:pt>
                  <c:pt idx="19">
                    <c:v>1.7308999999999988</c:v>
                  </c:pt>
                  <c:pt idx="20">
                    <c:v>0.77270000000000094</c:v>
                  </c:pt>
                  <c:pt idx="21">
                    <c:v>0.94410000000000005</c:v>
                  </c:pt>
                  <c:pt idx="22">
                    <c:v>0.68890000000000062</c:v>
                  </c:pt>
                  <c:pt idx="23">
                    <c:v>0.82730000000000004</c:v>
                  </c:pt>
                </c:numCache>
              </c:numRef>
            </c:minus>
          </c:errBars>
          <c:cat>
            <c:strRef>
              <c:f>Sheet1!$A$28:$A$51</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Sheet1!$D$28:$D$51</c:f>
              <c:numCache>
                <c:formatCode>General</c:formatCode>
                <c:ptCount val="24"/>
                <c:pt idx="0">
                  <c:v>88.589600000000004</c:v>
                </c:pt>
                <c:pt idx="1">
                  <c:v>89.586100000000002</c:v>
                </c:pt>
                <c:pt idx="2">
                  <c:v>89.317899999999995</c:v>
                </c:pt>
                <c:pt idx="3">
                  <c:v>86.687399999999982</c:v>
                </c:pt>
                <c:pt idx="4">
                  <c:v>85.756500000000003</c:v>
                </c:pt>
                <c:pt idx="5">
                  <c:v>88.443500000000085</c:v>
                </c:pt>
                <c:pt idx="6">
                  <c:v>79.222799999999978</c:v>
                </c:pt>
                <c:pt idx="7">
                  <c:v>76.760200000000026</c:v>
                </c:pt>
                <c:pt idx="8">
                  <c:v>75.979699999999994</c:v>
                </c:pt>
                <c:pt idx="9">
                  <c:v>74.8459</c:v>
                </c:pt>
                <c:pt idx="10">
                  <c:v>71.836500000000001</c:v>
                </c:pt>
                <c:pt idx="11">
                  <c:v>69.5381</c:v>
                </c:pt>
                <c:pt idx="12">
                  <c:v>65.063999999999993</c:v>
                </c:pt>
                <c:pt idx="13">
                  <c:v>68.3472000000001</c:v>
                </c:pt>
                <c:pt idx="14">
                  <c:v>70.249300000000005</c:v>
                </c:pt>
                <c:pt idx="15">
                  <c:v>69.877099999999999</c:v>
                </c:pt>
                <c:pt idx="16">
                  <c:v>65.4893</c:v>
                </c:pt>
                <c:pt idx="17">
                  <c:v>78.958600000000004</c:v>
                </c:pt>
                <c:pt idx="18">
                  <c:v>78.744400000000027</c:v>
                </c:pt>
                <c:pt idx="19">
                  <c:v>79.566699999999997</c:v>
                </c:pt>
                <c:pt idx="20">
                  <c:v>83.135499999999979</c:v>
                </c:pt>
                <c:pt idx="21">
                  <c:v>83.413600000000116</c:v>
                </c:pt>
                <c:pt idx="22">
                  <c:v>82.433400000000006</c:v>
                </c:pt>
                <c:pt idx="23">
                  <c:v>84.811499999999995</c:v>
                </c:pt>
              </c:numCache>
            </c:numRef>
          </c:val>
        </c:ser>
        <c:marker val="1"/>
        <c:axId val="47996288"/>
        <c:axId val="30221440"/>
      </c:lineChart>
      <c:catAx>
        <c:axId val="47996288"/>
        <c:scaling>
          <c:orientation val="minMax"/>
        </c:scaling>
        <c:axPos val="b"/>
        <c:majorTickMark val="none"/>
        <c:tickLblPos val="nextTo"/>
        <c:crossAx val="30221440"/>
        <c:crosses val="autoZero"/>
        <c:auto val="1"/>
        <c:lblAlgn val="ctr"/>
        <c:lblOffset val="100"/>
        <c:tickLblSkip val="1"/>
      </c:catAx>
      <c:valAx>
        <c:axId val="30221440"/>
        <c:scaling>
          <c:orientation val="minMax"/>
          <c:max val="100"/>
          <c:min val="0"/>
        </c:scaling>
        <c:axPos val="l"/>
        <c:numFmt formatCode="General" sourceLinked="1"/>
        <c:tickLblPos val="nextTo"/>
        <c:crossAx val="47996288"/>
        <c:crossesAt val="1"/>
        <c:crossBetween val="between"/>
        <c:majorUnit val="10"/>
        <c:minorUnit val="2"/>
      </c:valAx>
    </c:plotArea>
    <c:plotVisOnly val="1"/>
  </c:chart>
  <c:txPr>
    <a:bodyPr/>
    <a:lstStyle/>
    <a:p>
      <a:pPr>
        <a:defRPr sz="1000">
          <a:latin typeface="Arial" pitchFamily="34" charset="0"/>
          <a:cs typeface="Arial" pitchFamily="34" charset="0"/>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0"/>
          <c:order val="0"/>
          <c:tx>
            <c:v>100 - 1000 Hz</c:v>
          </c:tx>
          <c:spPr>
            <a:ln w="25400"/>
          </c:spPr>
          <c:marker>
            <c:symbol val="diamond"/>
            <c:size val="4"/>
          </c:marker>
          <c:errBars>
            <c:errDir val="y"/>
            <c:errBarType val="both"/>
            <c:errValType val="cust"/>
            <c:plus>
              <c:numRef>
                <c:f>Sheet1!$E$28:$E$51</c:f>
                <c:numCache>
                  <c:formatCode>General</c:formatCode>
                  <c:ptCount val="24"/>
                  <c:pt idx="0">
                    <c:v>0.1336</c:v>
                  </c:pt>
                  <c:pt idx="1">
                    <c:v>0.12230000000000002</c:v>
                  </c:pt>
                  <c:pt idx="2">
                    <c:v>9.5900000000000041E-2</c:v>
                  </c:pt>
                  <c:pt idx="3">
                    <c:v>0.26850000000000002</c:v>
                  </c:pt>
                  <c:pt idx="4">
                    <c:v>5.4800000000000057E-2</c:v>
                  </c:pt>
                  <c:pt idx="5">
                    <c:v>5.5600000000000004E-2</c:v>
                  </c:pt>
                  <c:pt idx="6">
                    <c:v>0.40490000000000032</c:v>
                  </c:pt>
                  <c:pt idx="7">
                    <c:v>0.63030000000000064</c:v>
                  </c:pt>
                  <c:pt idx="8">
                    <c:v>1.0010999999999988</c:v>
                  </c:pt>
                  <c:pt idx="9">
                    <c:v>0.44720000000000004</c:v>
                  </c:pt>
                  <c:pt idx="10">
                    <c:v>0.38410000000000033</c:v>
                  </c:pt>
                  <c:pt idx="11">
                    <c:v>0.5968</c:v>
                  </c:pt>
                  <c:pt idx="12">
                    <c:v>1.3655999999999986</c:v>
                  </c:pt>
                  <c:pt idx="13">
                    <c:v>2.0078999999999998</c:v>
                  </c:pt>
                  <c:pt idx="14">
                    <c:v>0.57040000000000002</c:v>
                  </c:pt>
                  <c:pt idx="15">
                    <c:v>0.71930000000000005</c:v>
                  </c:pt>
                  <c:pt idx="16">
                    <c:v>1.2813999999999988</c:v>
                  </c:pt>
                  <c:pt idx="17">
                    <c:v>0.46390000000000031</c:v>
                  </c:pt>
                  <c:pt idx="18">
                    <c:v>0.44650000000000001</c:v>
                  </c:pt>
                  <c:pt idx="19">
                    <c:v>0.49470000000000008</c:v>
                  </c:pt>
                  <c:pt idx="20">
                    <c:v>0.52949999999999997</c:v>
                  </c:pt>
                  <c:pt idx="21">
                    <c:v>0.81580000000000064</c:v>
                  </c:pt>
                  <c:pt idx="22">
                    <c:v>0.28320000000000001</c:v>
                  </c:pt>
                  <c:pt idx="23">
                    <c:v>0.10110000000000002</c:v>
                  </c:pt>
                </c:numCache>
              </c:numRef>
            </c:plus>
            <c:minus>
              <c:numRef>
                <c:f>Sheet1!$E$28:$E$51</c:f>
                <c:numCache>
                  <c:formatCode>General</c:formatCode>
                  <c:ptCount val="24"/>
                  <c:pt idx="0">
                    <c:v>0.1336</c:v>
                  </c:pt>
                  <c:pt idx="1">
                    <c:v>0.12230000000000002</c:v>
                  </c:pt>
                  <c:pt idx="2">
                    <c:v>9.5900000000000041E-2</c:v>
                  </c:pt>
                  <c:pt idx="3">
                    <c:v>0.26850000000000002</c:v>
                  </c:pt>
                  <c:pt idx="4">
                    <c:v>5.4800000000000057E-2</c:v>
                  </c:pt>
                  <c:pt idx="5">
                    <c:v>5.5600000000000004E-2</c:v>
                  </c:pt>
                  <c:pt idx="6">
                    <c:v>0.40490000000000032</c:v>
                  </c:pt>
                  <c:pt idx="7">
                    <c:v>0.63030000000000064</c:v>
                  </c:pt>
                  <c:pt idx="8">
                    <c:v>1.0010999999999988</c:v>
                  </c:pt>
                  <c:pt idx="9">
                    <c:v>0.44720000000000004</c:v>
                  </c:pt>
                  <c:pt idx="10">
                    <c:v>0.38410000000000033</c:v>
                  </c:pt>
                  <c:pt idx="11">
                    <c:v>0.5968</c:v>
                  </c:pt>
                  <c:pt idx="12">
                    <c:v>1.3655999999999986</c:v>
                  </c:pt>
                  <c:pt idx="13">
                    <c:v>2.0078999999999998</c:v>
                  </c:pt>
                  <c:pt idx="14">
                    <c:v>0.57040000000000002</c:v>
                  </c:pt>
                  <c:pt idx="15">
                    <c:v>0.71930000000000005</c:v>
                  </c:pt>
                  <c:pt idx="16">
                    <c:v>1.2813999999999988</c:v>
                  </c:pt>
                  <c:pt idx="17">
                    <c:v>0.46390000000000031</c:v>
                  </c:pt>
                  <c:pt idx="18">
                    <c:v>0.44650000000000001</c:v>
                  </c:pt>
                  <c:pt idx="19">
                    <c:v>0.49470000000000008</c:v>
                  </c:pt>
                  <c:pt idx="20">
                    <c:v>0.52949999999999997</c:v>
                  </c:pt>
                  <c:pt idx="21">
                    <c:v>0.81580000000000064</c:v>
                  </c:pt>
                  <c:pt idx="22">
                    <c:v>0.28320000000000001</c:v>
                  </c:pt>
                  <c:pt idx="23">
                    <c:v>0.10110000000000002</c:v>
                  </c:pt>
                </c:numCache>
              </c:numRef>
            </c:minus>
          </c:errBars>
          <c:cat>
            <c:strRef>
              <c:f>Sheet1!$A$28:$A$51</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Sheet1!$B$28:$B$51</c:f>
              <c:numCache>
                <c:formatCode>General</c:formatCode>
                <c:ptCount val="24"/>
                <c:pt idx="0">
                  <c:v>1.4771999999999987</c:v>
                </c:pt>
                <c:pt idx="1">
                  <c:v>1.1257999999999986</c:v>
                </c:pt>
                <c:pt idx="2">
                  <c:v>1.1064000000000001</c:v>
                </c:pt>
                <c:pt idx="3">
                  <c:v>1.7093999999999983</c:v>
                </c:pt>
                <c:pt idx="4">
                  <c:v>1.3737999999999986</c:v>
                </c:pt>
                <c:pt idx="5">
                  <c:v>1.2578999999999982</c:v>
                </c:pt>
                <c:pt idx="6">
                  <c:v>3.6821999999999999</c:v>
                </c:pt>
                <c:pt idx="7">
                  <c:v>5.1303999999999998</c:v>
                </c:pt>
                <c:pt idx="8">
                  <c:v>7.2314000000000034</c:v>
                </c:pt>
                <c:pt idx="9">
                  <c:v>6.4228999999999985</c:v>
                </c:pt>
                <c:pt idx="10">
                  <c:v>8.3325000000000067</c:v>
                </c:pt>
                <c:pt idx="11">
                  <c:v>12.136000000000001</c:v>
                </c:pt>
                <c:pt idx="12">
                  <c:v>15.6715</c:v>
                </c:pt>
                <c:pt idx="13">
                  <c:v>15.6462</c:v>
                </c:pt>
                <c:pt idx="14">
                  <c:v>13.4483</c:v>
                </c:pt>
                <c:pt idx="15">
                  <c:v>12.9032</c:v>
                </c:pt>
                <c:pt idx="16">
                  <c:v>15.6898</c:v>
                </c:pt>
                <c:pt idx="17">
                  <c:v>9.8974000000000046</c:v>
                </c:pt>
                <c:pt idx="18">
                  <c:v>7.6141999999999941</c:v>
                </c:pt>
                <c:pt idx="19">
                  <c:v>5.2068000000000003</c:v>
                </c:pt>
                <c:pt idx="20">
                  <c:v>3.3816999999999977</c:v>
                </c:pt>
                <c:pt idx="21">
                  <c:v>2.8500999999999972</c:v>
                </c:pt>
                <c:pt idx="22">
                  <c:v>2.2174</c:v>
                </c:pt>
                <c:pt idx="23">
                  <c:v>1.8406</c:v>
                </c:pt>
              </c:numCache>
            </c:numRef>
          </c:val>
        </c:ser>
        <c:marker val="1"/>
        <c:axId val="30227456"/>
        <c:axId val="30237056"/>
      </c:lineChart>
      <c:catAx>
        <c:axId val="30227456"/>
        <c:scaling>
          <c:orientation val="minMax"/>
        </c:scaling>
        <c:axPos val="b"/>
        <c:majorTickMark val="none"/>
        <c:tickLblPos val="nextTo"/>
        <c:crossAx val="30237056"/>
        <c:crosses val="autoZero"/>
        <c:auto val="1"/>
        <c:lblAlgn val="ctr"/>
        <c:lblOffset val="100"/>
        <c:tickLblSkip val="1"/>
      </c:catAx>
      <c:valAx>
        <c:axId val="30237056"/>
        <c:scaling>
          <c:orientation val="minMax"/>
          <c:max val="100"/>
          <c:min val="0"/>
        </c:scaling>
        <c:axPos val="l"/>
        <c:numFmt formatCode="General" sourceLinked="1"/>
        <c:tickLblPos val="nextTo"/>
        <c:crossAx val="30227456"/>
        <c:crossesAt val="1"/>
        <c:crossBetween val="between"/>
        <c:majorUnit val="10"/>
        <c:minorUnit val="2"/>
      </c:valAx>
    </c:plotArea>
    <c:plotVisOnly val="1"/>
  </c:chart>
  <c:txPr>
    <a:bodyPr/>
    <a:lstStyle/>
    <a:p>
      <a:pPr>
        <a:defRPr sz="1000">
          <a:latin typeface="Arial" pitchFamily="34" charset="0"/>
          <a:cs typeface="Arial" pitchFamily="34" charset="0"/>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lineChart>
        <c:grouping val="standard"/>
        <c:ser>
          <c:idx val="2"/>
          <c:order val="0"/>
          <c:tx>
            <c:v>2501 - 22000 Hz</c:v>
          </c:tx>
          <c:spPr>
            <a:ln w="25400">
              <a:solidFill>
                <a:schemeClr val="tx1"/>
              </a:solidFill>
            </a:ln>
          </c:spPr>
          <c:marker>
            <c:symbol val="triangle"/>
            <c:size val="4"/>
            <c:spPr>
              <a:solidFill>
                <a:schemeClr val="tx1"/>
              </a:solidFill>
              <a:ln>
                <a:solidFill>
                  <a:schemeClr val="tx1"/>
                </a:solidFill>
              </a:ln>
            </c:spPr>
          </c:marker>
          <c:errBars>
            <c:errDir val="y"/>
            <c:errBarType val="both"/>
            <c:errValType val="cust"/>
            <c:plus>
              <c:numRef>
                <c:f>Sheet1!$G$55:$G$78</c:f>
                <c:numCache>
                  <c:formatCode>General</c:formatCode>
                  <c:ptCount val="24"/>
                  <c:pt idx="0">
                    <c:v>0.54059999999999997</c:v>
                  </c:pt>
                  <c:pt idx="1">
                    <c:v>0.65780000000000094</c:v>
                  </c:pt>
                  <c:pt idx="2">
                    <c:v>0.74850000000000005</c:v>
                  </c:pt>
                  <c:pt idx="3">
                    <c:v>0.39400000000000046</c:v>
                  </c:pt>
                  <c:pt idx="4">
                    <c:v>0.56390000000000062</c:v>
                  </c:pt>
                  <c:pt idx="5">
                    <c:v>0.80149999999999999</c:v>
                  </c:pt>
                  <c:pt idx="6">
                    <c:v>0.68259999999999998</c:v>
                  </c:pt>
                  <c:pt idx="7">
                    <c:v>0.68259999999999998</c:v>
                  </c:pt>
                  <c:pt idx="8">
                    <c:v>2.1126999999999971</c:v>
                  </c:pt>
                  <c:pt idx="9">
                    <c:v>0.5403</c:v>
                  </c:pt>
                  <c:pt idx="10">
                    <c:v>1.2445999999999986</c:v>
                  </c:pt>
                  <c:pt idx="11">
                    <c:v>1.4169999999999983</c:v>
                  </c:pt>
                  <c:pt idx="12">
                    <c:v>0.95530000000000004</c:v>
                  </c:pt>
                  <c:pt idx="13">
                    <c:v>0.84270000000000078</c:v>
                  </c:pt>
                  <c:pt idx="14">
                    <c:v>1.2202</c:v>
                  </c:pt>
                  <c:pt idx="15">
                    <c:v>0.53849999999999998</c:v>
                  </c:pt>
                  <c:pt idx="16">
                    <c:v>0.83330000000000004</c:v>
                  </c:pt>
                  <c:pt idx="17">
                    <c:v>1.2233999999999985</c:v>
                  </c:pt>
                  <c:pt idx="18">
                    <c:v>1.2233999999999985</c:v>
                  </c:pt>
                  <c:pt idx="19">
                    <c:v>0.56210000000000004</c:v>
                  </c:pt>
                  <c:pt idx="20">
                    <c:v>1.1413</c:v>
                  </c:pt>
                  <c:pt idx="21">
                    <c:v>0.50080000000000002</c:v>
                  </c:pt>
                  <c:pt idx="22">
                    <c:v>1.2040999999999986</c:v>
                  </c:pt>
                  <c:pt idx="23">
                    <c:v>0.48440000000000033</c:v>
                  </c:pt>
                </c:numCache>
              </c:numRef>
            </c:plus>
            <c:minus>
              <c:numRef>
                <c:f>Sheet1!$G$55:$G$78</c:f>
                <c:numCache>
                  <c:formatCode>General</c:formatCode>
                  <c:ptCount val="24"/>
                  <c:pt idx="0">
                    <c:v>0.54059999999999997</c:v>
                  </c:pt>
                  <c:pt idx="1">
                    <c:v>0.65780000000000094</c:v>
                  </c:pt>
                  <c:pt idx="2">
                    <c:v>0.74850000000000005</c:v>
                  </c:pt>
                  <c:pt idx="3">
                    <c:v>0.39400000000000046</c:v>
                  </c:pt>
                  <c:pt idx="4">
                    <c:v>0.56390000000000062</c:v>
                  </c:pt>
                  <c:pt idx="5">
                    <c:v>0.80149999999999999</c:v>
                  </c:pt>
                  <c:pt idx="6">
                    <c:v>0.68259999999999998</c:v>
                  </c:pt>
                  <c:pt idx="7">
                    <c:v>0.68259999999999998</c:v>
                  </c:pt>
                  <c:pt idx="8">
                    <c:v>2.1126999999999971</c:v>
                  </c:pt>
                  <c:pt idx="9">
                    <c:v>0.5403</c:v>
                  </c:pt>
                  <c:pt idx="10">
                    <c:v>1.2445999999999986</c:v>
                  </c:pt>
                  <c:pt idx="11">
                    <c:v>1.4169999999999983</c:v>
                  </c:pt>
                  <c:pt idx="12">
                    <c:v>0.95530000000000004</c:v>
                  </c:pt>
                  <c:pt idx="13">
                    <c:v>0.84270000000000078</c:v>
                  </c:pt>
                  <c:pt idx="14">
                    <c:v>1.2202</c:v>
                  </c:pt>
                  <c:pt idx="15">
                    <c:v>0.53849999999999998</c:v>
                  </c:pt>
                  <c:pt idx="16">
                    <c:v>0.83330000000000004</c:v>
                  </c:pt>
                  <c:pt idx="17">
                    <c:v>1.2233999999999985</c:v>
                  </c:pt>
                  <c:pt idx="18">
                    <c:v>1.2233999999999985</c:v>
                  </c:pt>
                  <c:pt idx="19">
                    <c:v>0.56210000000000004</c:v>
                  </c:pt>
                  <c:pt idx="20">
                    <c:v>1.1413</c:v>
                  </c:pt>
                  <c:pt idx="21">
                    <c:v>0.50080000000000002</c:v>
                  </c:pt>
                  <c:pt idx="22">
                    <c:v>1.2040999999999986</c:v>
                  </c:pt>
                  <c:pt idx="23">
                    <c:v>0.48440000000000033</c:v>
                  </c:pt>
                </c:numCache>
              </c:numRef>
            </c:minus>
          </c:errBars>
          <c:cat>
            <c:strRef>
              <c:f>Sheet1!$A$55:$A$78</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Sheet1!$D$55:$D$78</c:f>
              <c:numCache>
                <c:formatCode>General</c:formatCode>
                <c:ptCount val="24"/>
                <c:pt idx="0">
                  <c:v>72.249100000000027</c:v>
                </c:pt>
                <c:pt idx="1">
                  <c:v>70.282299999999992</c:v>
                </c:pt>
                <c:pt idx="2">
                  <c:v>67.678699999999978</c:v>
                </c:pt>
                <c:pt idx="3">
                  <c:v>70.855699999999999</c:v>
                </c:pt>
                <c:pt idx="4">
                  <c:v>68.331100000000006</c:v>
                </c:pt>
                <c:pt idx="5">
                  <c:v>63.375800000000005</c:v>
                </c:pt>
                <c:pt idx="6">
                  <c:v>65.366799999999998</c:v>
                </c:pt>
                <c:pt idx="7">
                  <c:v>65.366799999999998</c:v>
                </c:pt>
                <c:pt idx="8">
                  <c:v>62.186800000000005</c:v>
                </c:pt>
                <c:pt idx="9">
                  <c:v>60.356099999999998</c:v>
                </c:pt>
                <c:pt idx="10">
                  <c:v>56.230600000000003</c:v>
                </c:pt>
                <c:pt idx="11">
                  <c:v>55.188900000000011</c:v>
                </c:pt>
                <c:pt idx="12">
                  <c:v>56.782200000000003</c:v>
                </c:pt>
                <c:pt idx="13">
                  <c:v>53.586000000000006</c:v>
                </c:pt>
                <c:pt idx="14">
                  <c:v>52.9373</c:v>
                </c:pt>
                <c:pt idx="15">
                  <c:v>51.177700000000002</c:v>
                </c:pt>
                <c:pt idx="16">
                  <c:v>56.512300000000003</c:v>
                </c:pt>
                <c:pt idx="17">
                  <c:v>56.8962</c:v>
                </c:pt>
                <c:pt idx="18">
                  <c:v>56.8962</c:v>
                </c:pt>
                <c:pt idx="19">
                  <c:v>55.200100000000013</c:v>
                </c:pt>
                <c:pt idx="20">
                  <c:v>70.691100000000006</c:v>
                </c:pt>
                <c:pt idx="21">
                  <c:v>72.710099999999997</c:v>
                </c:pt>
                <c:pt idx="22">
                  <c:v>73.760200000000026</c:v>
                </c:pt>
                <c:pt idx="23">
                  <c:v>72.691400000000002</c:v>
                </c:pt>
              </c:numCache>
            </c:numRef>
          </c:val>
        </c:ser>
        <c:marker val="1"/>
        <c:axId val="30260608"/>
        <c:axId val="30266496"/>
      </c:lineChart>
      <c:catAx>
        <c:axId val="30260608"/>
        <c:scaling>
          <c:orientation val="minMax"/>
        </c:scaling>
        <c:axPos val="b"/>
        <c:majorTickMark val="none"/>
        <c:tickLblPos val="nextTo"/>
        <c:crossAx val="30266496"/>
        <c:crosses val="autoZero"/>
        <c:auto val="1"/>
        <c:lblAlgn val="ctr"/>
        <c:lblOffset val="100"/>
        <c:tickLblSkip val="1"/>
      </c:catAx>
      <c:valAx>
        <c:axId val="30266496"/>
        <c:scaling>
          <c:orientation val="minMax"/>
          <c:max val="100"/>
          <c:min val="0"/>
        </c:scaling>
        <c:axPos val="l"/>
        <c:numFmt formatCode="General" sourceLinked="1"/>
        <c:tickLblPos val="nextTo"/>
        <c:crossAx val="30260608"/>
        <c:crossesAt val="1"/>
        <c:crossBetween val="between"/>
        <c:majorUnit val="10"/>
        <c:minorUnit val="2"/>
      </c:valAx>
    </c:plotArea>
    <c:plotVisOnly val="1"/>
  </c:chart>
  <c:txPr>
    <a:bodyPr/>
    <a:lstStyle/>
    <a:p>
      <a:pPr>
        <a:defRPr>
          <a:latin typeface="Arial" pitchFamily="34" charset="0"/>
          <a:cs typeface="Arial" pitchFamily="34" charset="0"/>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NZ"/>
  <c:chart>
    <c:autoTitleDeleted val="1"/>
    <c:plotArea>
      <c:layout/>
      <c:lineChart>
        <c:grouping val="standard"/>
        <c:ser>
          <c:idx val="0"/>
          <c:order val="0"/>
          <c:tx>
            <c:v>100 - 1000 Hz</c:v>
          </c:tx>
          <c:spPr>
            <a:ln w="25400"/>
          </c:spPr>
          <c:marker>
            <c:symbol val="diamond"/>
            <c:size val="4"/>
          </c:marker>
          <c:errBars>
            <c:errDir val="y"/>
            <c:errBarType val="both"/>
            <c:errValType val="cust"/>
            <c:plus>
              <c:numRef>
                <c:f>Sheet1!$E$55:$E$78</c:f>
                <c:numCache>
                  <c:formatCode>General</c:formatCode>
                  <c:ptCount val="24"/>
                  <c:pt idx="0">
                    <c:v>0.31030000000000046</c:v>
                  </c:pt>
                  <c:pt idx="1">
                    <c:v>0.6349000000000008</c:v>
                  </c:pt>
                  <c:pt idx="2">
                    <c:v>0.54190000000000005</c:v>
                  </c:pt>
                  <c:pt idx="3">
                    <c:v>0.31180000000000047</c:v>
                  </c:pt>
                  <c:pt idx="4">
                    <c:v>0.3870000000000004</c:v>
                  </c:pt>
                  <c:pt idx="5">
                    <c:v>1.1688000000000001</c:v>
                  </c:pt>
                  <c:pt idx="6">
                    <c:v>0.85250000000000004</c:v>
                  </c:pt>
                  <c:pt idx="7">
                    <c:v>0.85250000000000004</c:v>
                  </c:pt>
                  <c:pt idx="8">
                    <c:v>2.7804000000000002</c:v>
                  </c:pt>
                  <c:pt idx="9">
                    <c:v>0.86620000000000064</c:v>
                  </c:pt>
                  <c:pt idx="10">
                    <c:v>1.7468999999999986</c:v>
                  </c:pt>
                  <c:pt idx="11">
                    <c:v>2.0150999999999977</c:v>
                  </c:pt>
                  <c:pt idx="12">
                    <c:v>1.1704000000000001</c:v>
                  </c:pt>
                  <c:pt idx="13">
                    <c:v>0.7478000000000008</c:v>
                  </c:pt>
                  <c:pt idx="14">
                    <c:v>1.7265999999999986</c:v>
                  </c:pt>
                  <c:pt idx="15">
                    <c:v>0.63880000000000092</c:v>
                  </c:pt>
                  <c:pt idx="16">
                    <c:v>0.97380000000000067</c:v>
                  </c:pt>
                  <c:pt idx="17">
                    <c:v>1.5156999999999985</c:v>
                  </c:pt>
                  <c:pt idx="18">
                    <c:v>1.5156999999999985</c:v>
                  </c:pt>
                  <c:pt idx="19">
                    <c:v>0.32730000000000048</c:v>
                  </c:pt>
                  <c:pt idx="20">
                    <c:v>1.1168</c:v>
                  </c:pt>
                  <c:pt idx="21">
                    <c:v>0.4667</c:v>
                  </c:pt>
                  <c:pt idx="22">
                    <c:v>1.2794999999999987</c:v>
                  </c:pt>
                  <c:pt idx="23">
                    <c:v>0.35040000000000032</c:v>
                  </c:pt>
                </c:numCache>
              </c:numRef>
            </c:plus>
            <c:minus>
              <c:numRef>
                <c:f>Sheet1!$E$55:$E$78</c:f>
                <c:numCache>
                  <c:formatCode>General</c:formatCode>
                  <c:ptCount val="24"/>
                  <c:pt idx="0">
                    <c:v>0.31030000000000046</c:v>
                  </c:pt>
                  <c:pt idx="1">
                    <c:v>0.6349000000000008</c:v>
                  </c:pt>
                  <c:pt idx="2">
                    <c:v>0.54190000000000005</c:v>
                  </c:pt>
                  <c:pt idx="3">
                    <c:v>0.31180000000000047</c:v>
                  </c:pt>
                  <c:pt idx="4">
                    <c:v>0.3870000000000004</c:v>
                  </c:pt>
                  <c:pt idx="5">
                    <c:v>1.1688000000000001</c:v>
                  </c:pt>
                  <c:pt idx="6">
                    <c:v>0.85250000000000004</c:v>
                  </c:pt>
                  <c:pt idx="7">
                    <c:v>0.85250000000000004</c:v>
                  </c:pt>
                  <c:pt idx="8">
                    <c:v>2.7804000000000002</c:v>
                  </c:pt>
                  <c:pt idx="9">
                    <c:v>0.86620000000000064</c:v>
                  </c:pt>
                  <c:pt idx="10">
                    <c:v>1.7468999999999986</c:v>
                  </c:pt>
                  <c:pt idx="11">
                    <c:v>2.0150999999999977</c:v>
                  </c:pt>
                  <c:pt idx="12">
                    <c:v>1.1704000000000001</c:v>
                  </c:pt>
                  <c:pt idx="13">
                    <c:v>0.7478000000000008</c:v>
                  </c:pt>
                  <c:pt idx="14">
                    <c:v>1.7265999999999986</c:v>
                  </c:pt>
                  <c:pt idx="15">
                    <c:v>0.63880000000000092</c:v>
                  </c:pt>
                  <c:pt idx="16">
                    <c:v>0.97380000000000067</c:v>
                  </c:pt>
                  <c:pt idx="17">
                    <c:v>1.5156999999999985</c:v>
                  </c:pt>
                  <c:pt idx="18">
                    <c:v>1.5156999999999985</c:v>
                  </c:pt>
                  <c:pt idx="19">
                    <c:v>0.32730000000000048</c:v>
                  </c:pt>
                  <c:pt idx="20">
                    <c:v>1.1168</c:v>
                  </c:pt>
                  <c:pt idx="21">
                    <c:v>0.4667</c:v>
                  </c:pt>
                  <c:pt idx="22">
                    <c:v>1.2794999999999987</c:v>
                  </c:pt>
                  <c:pt idx="23">
                    <c:v>0.35040000000000032</c:v>
                  </c:pt>
                </c:numCache>
              </c:numRef>
            </c:minus>
          </c:errBars>
          <c:cat>
            <c:strRef>
              <c:f>Sheet1!$A$55:$A$78</c:f>
              <c:strCache>
                <c:ptCount val="24"/>
                <c:pt idx="0">
                  <c:v>0030</c:v>
                </c:pt>
                <c:pt idx="1">
                  <c:v>0130</c:v>
                </c:pt>
                <c:pt idx="2">
                  <c:v>0230</c:v>
                </c:pt>
                <c:pt idx="3">
                  <c:v>0330</c:v>
                </c:pt>
                <c:pt idx="4">
                  <c:v>0430</c:v>
                </c:pt>
                <c:pt idx="5">
                  <c:v>0530</c:v>
                </c:pt>
                <c:pt idx="6">
                  <c:v>0630</c:v>
                </c:pt>
                <c:pt idx="7">
                  <c:v>0730</c:v>
                </c:pt>
                <c:pt idx="8">
                  <c:v>0830</c:v>
                </c:pt>
                <c:pt idx="9">
                  <c:v>0930</c:v>
                </c:pt>
                <c:pt idx="10">
                  <c:v>1030</c:v>
                </c:pt>
                <c:pt idx="11">
                  <c:v>1130</c:v>
                </c:pt>
                <c:pt idx="12">
                  <c:v>1230</c:v>
                </c:pt>
                <c:pt idx="13">
                  <c:v>1330</c:v>
                </c:pt>
                <c:pt idx="14">
                  <c:v>1430</c:v>
                </c:pt>
                <c:pt idx="15">
                  <c:v>1530</c:v>
                </c:pt>
                <c:pt idx="16">
                  <c:v>1630</c:v>
                </c:pt>
                <c:pt idx="17">
                  <c:v>1730</c:v>
                </c:pt>
                <c:pt idx="18">
                  <c:v>1830</c:v>
                </c:pt>
                <c:pt idx="19">
                  <c:v>1930</c:v>
                </c:pt>
                <c:pt idx="20">
                  <c:v>2030</c:v>
                </c:pt>
                <c:pt idx="21">
                  <c:v>2130</c:v>
                </c:pt>
                <c:pt idx="22">
                  <c:v>2230</c:v>
                </c:pt>
                <c:pt idx="23">
                  <c:v>2330</c:v>
                </c:pt>
              </c:strCache>
            </c:strRef>
          </c:cat>
          <c:val>
            <c:numRef>
              <c:f>Sheet1!$B$55:$B$78</c:f>
              <c:numCache>
                <c:formatCode>General</c:formatCode>
                <c:ptCount val="24"/>
                <c:pt idx="0">
                  <c:v>6.3323</c:v>
                </c:pt>
                <c:pt idx="1">
                  <c:v>6.664999999999992</c:v>
                </c:pt>
                <c:pt idx="2">
                  <c:v>8.5762</c:v>
                </c:pt>
                <c:pt idx="3">
                  <c:v>6.5117000000000003</c:v>
                </c:pt>
                <c:pt idx="4">
                  <c:v>8.6439000000000004</c:v>
                </c:pt>
                <c:pt idx="5">
                  <c:v>17.6097</c:v>
                </c:pt>
                <c:pt idx="6">
                  <c:v>16.715399999999974</c:v>
                </c:pt>
                <c:pt idx="7">
                  <c:v>16.715399999999974</c:v>
                </c:pt>
                <c:pt idx="8">
                  <c:v>18.939900000000005</c:v>
                </c:pt>
                <c:pt idx="9">
                  <c:v>19.889199999999974</c:v>
                </c:pt>
                <c:pt idx="10">
                  <c:v>26.030799999999989</c:v>
                </c:pt>
                <c:pt idx="11">
                  <c:v>27.655100000000001</c:v>
                </c:pt>
                <c:pt idx="12">
                  <c:v>26.506699999999974</c:v>
                </c:pt>
                <c:pt idx="13">
                  <c:v>29.459099999999989</c:v>
                </c:pt>
                <c:pt idx="14">
                  <c:v>31.9299</c:v>
                </c:pt>
                <c:pt idx="15">
                  <c:v>24.290199999999974</c:v>
                </c:pt>
                <c:pt idx="16">
                  <c:v>25.7013</c:v>
                </c:pt>
                <c:pt idx="17">
                  <c:v>25.988399999999956</c:v>
                </c:pt>
                <c:pt idx="18">
                  <c:v>25.988399999999956</c:v>
                </c:pt>
                <c:pt idx="19">
                  <c:v>14.629900000000001</c:v>
                </c:pt>
                <c:pt idx="20">
                  <c:v>9.2981999999999996</c:v>
                </c:pt>
                <c:pt idx="21">
                  <c:v>7.4424000000000001</c:v>
                </c:pt>
                <c:pt idx="22">
                  <c:v>7.7453000000000003</c:v>
                </c:pt>
                <c:pt idx="23">
                  <c:v>5.8068</c:v>
                </c:pt>
              </c:numCache>
            </c:numRef>
          </c:val>
        </c:ser>
        <c:marker val="1"/>
        <c:axId val="30290304"/>
        <c:axId val="30291840"/>
      </c:lineChart>
      <c:catAx>
        <c:axId val="30290304"/>
        <c:scaling>
          <c:orientation val="minMax"/>
        </c:scaling>
        <c:axPos val="b"/>
        <c:majorTickMark val="none"/>
        <c:tickLblPos val="nextTo"/>
        <c:crossAx val="30291840"/>
        <c:crosses val="autoZero"/>
        <c:auto val="1"/>
        <c:lblAlgn val="ctr"/>
        <c:lblOffset val="100"/>
        <c:tickLblSkip val="1"/>
      </c:catAx>
      <c:valAx>
        <c:axId val="30291840"/>
        <c:scaling>
          <c:orientation val="minMax"/>
          <c:max val="100"/>
          <c:min val="0"/>
        </c:scaling>
        <c:axPos val="l"/>
        <c:numFmt formatCode="General" sourceLinked="1"/>
        <c:tickLblPos val="nextTo"/>
        <c:crossAx val="30290304"/>
        <c:crossesAt val="1"/>
        <c:crossBetween val="between"/>
        <c:majorUnit val="10"/>
        <c:minorUnit val="2"/>
      </c:valAx>
      <c:spPr>
        <a:noFill/>
        <a:ln w="25400">
          <a:noFill/>
        </a:ln>
      </c:spPr>
    </c:plotArea>
    <c:plotVisOnly val="1"/>
  </c:chart>
  <c:txPr>
    <a:bodyPr/>
    <a:lstStyle/>
    <a:p>
      <a:pPr>
        <a:defRPr>
          <a:latin typeface="Arial" pitchFamily="34" charset="0"/>
          <a:cs typeface="Arial" pitchFamily="34" charset="0"/>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7.4260653158629897E-2"/>
          <c:y val="9.9606322836625807E-2"/>
          <c:w val="0.89382963701184837"/>
          <c:h val="0.80380748472540708"/>
        </c:manualLayout>
      </c:layout>
      <c:lineChart>
        <c:grouping val="standard"/>
        <c:ser>
          <c:idx val="1"/>
          <c:order val="0"/>
          <c:tx>
            <c:v>Back Reef</c:v>
          </c:tx>
          <c:spPr>
            <a:ln>
              <a:solidFill>
                <a:srgbClr val="C00000"/>
              </a:solidFill>
            </a:ln>
          </c:spPr>
          <c:marker>
            <c:spPr>
              <a:solidFill>
                <a:srgbClr val="C00000"/>
              </a:solidFill>
              <a:ln>
                <a:solidFill>
                  <a:srgbClr val="C00000"/>
                </a:solidFill>
              </a:ln>
            </c:spPr>
          </c:marker>
          <c:cat>
            <c:numRef>
              <c:f>'Lab Cymo 18-11'!$DX$4:$DX$28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Cymo 18-11'!$GI$4:$GI$28</c:f>
              <c:numCache>
                <c:formatCode>0</c:formatCode>
                <c:ptCount val="25"/>
                <c:pt idx="0">
                  <c:v>0</c:v>
                </c:pt>
                <c:pt idx="1">
                  <c:v>0</c:v>
                </c:pt>
                <c:pt idx="2">
                  <c:v>0</c:v>
                </c:pt>
                <c:pt idx="3">
                  <c:v>0</c:v>
                </c:pt>
                <c:pt idx="4">
                  <c:v>0</c:v>
                </c:pt>
                <c:pt idx="5">
                  <c:v>0</c:v>
                </c:pt>
                <c:pt idx="6">
                  <c:v>0</c:v>
                </c:pt>
                <c:pt idx="7">
                  <c:v>0</c:v>
                </c:pt>
                <c:pt idx="8">
                  <c:v>3.3333333333333335</c:v>
                </c:pt>
                <c:pt idx="9">
                  <c:v>3.3333333333333335</c:v>
                </c:pt>
                <c:pt idx="10">
                  <c:v>16.666666666666664</c:v>
                </c:pt>
                <c:pt idx="11">
                  <c:v>30</c:v>
                </c:pt>
                <c:pt idx="12">
                  <c:v>43.333333333333336</c:v>
                </c:pt>
                <c:pt idx="13">
                  <c:v>53.333333333333336</c:v>
                </c:pt>
                <c:pt idx="14">
                  <c:v>56.666666666666536</c:v>
                </c:pt>
                <c:pt idx="15">
                  <c:v>70</c:v>
                </c:pt>
                <c:pt idx="16">
                  <c:v>70</c:v>
                </c:pt>
                <c:pt idx="17">
                  <c:v>90</c:v>
                </c:pt>
                <c:pt idx="18">
                  <c:v>90</c:v>
                </c:pt>
                <c:pt idx="19">
                  <c:v>100</c:v>
                </c:pt>
                <c:pt idx="20">
                  <c:v>100</c:v>
                </c:pt>
                <c:pt idx="21">
                  <c:v>100</c:v>
                </c:pt>
                <c:pt idx="22">
                  <c:v>100</c:v>
                </c:pt>
                <c:pt idx="23">
                  <c:v>100</c:v>
                </c:pt>
                <c:pt idx="24">
                  <c:v>100</c:v>
                </c:pt>
              </c:numCache>
            </c:numRef>
          </c:val>
        </c:ser>
        <c:marker val="1"/>
        <c:axId val="30301568"/>
        <c:axId val="50947584"/>
      </c:lineChart>
      <c:catAx>
        <c:axId val="30301568"/>
        <c:scaling>
          <c:orientation val="minMax"/>
        </c:scaling>
        <c:delete val="1"/>
        <c:axPos val="b"/>
        <c:numFmt formatCode="General" sourceLinked="1"/>
        <c:tickLblPos val="none"/>
        <c:crossAx val="50947584"/>
        <c:crosses val="autoZero"/>
        <c:auto val="1"/>
        <c:lblAlgn val="ctr"/>
        <c:lblOffset val="100"/>
        <c:tickLblSkip val="2"/>
      </c:catAx>
      <c:valAx>
        <c:axId val="50947584"/>
        <c:scaling>
          <c:orientation val="minMax"/>
          <c:max val="100"/>
          <c:min val="0"/>
        </c:scaling>
        <c:delete val="1"/>
        <c:axPos val="l"/>
        <c:numFmt formatCode="0" sourceLinked="1"/>
        <c:tickLblPos val="none"/>
        <c:crossAx val="30301568"/>
        <c:crosses val="autoZero"/>
        <c:crossBetween val="between"/>
        <c:majorUnit val="20"/>
      </c:valAx>
    </c:plotArea>
    <c:legend>
      <c:legendPos val="r"/>
      <c:layout>
        <c:manualLayout>
          <c:xMode val="edge"/>
          <c:yMode val="edge"/>
          <c:x val="7.0734108526094158E-2"/>
          <c:y val="0.13594129973212915"/>
          <c:w val="0.20858954238721941"/>
          <c:h val="0.28660083875709635"/>
        </c:manualLayout>
      </c:layout>
    </c:legend>
    <c:plotVisOnly val="1"/>
  </c:chart>
  <c:txPr>
    <a:bodyPr/>
    <a:lstStyle/>
    <a:p>
      <a:pPr>
        <a:defRPr sz="1100">
          <a:latin typeface="+mj-lt"/>
          <a:cs typeface="Times New Roman" pitchFamily="18" charset="0"/>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7.6519879459512011E-2"/>
          <c:y val="0.13243566138811802"/>
          <c:w val="0.88617970901785437"/>
          <c:h val="0.72307423158193262"/>
        </c:manualLayout>
      </c:layout>
      <c:lineChart>
        <c:grouping val="standard"/>
        <c:ser>
          <c:idx val="0"/>
          <c:order val="0"/>
          <c:tx>
            <c:v>Frontal Reef</c:v>
          </c:tx>
          <c:cat>
            <c:numRef>
              <c:f>'Lab grapsus'!$DV$4:$DV$28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grapsus'!$AF$4:$AF$28</c:f>
              <c:numCache>
                <c:formatCode>0</c:formatCode>
                <c:ptCount val="25"/>
                <c:pt idx="0">
                  <c:v>0</c:v>
                </c:pt>
                <c:pt idx="1">
                  <c:v>0</c:v>
                </c:pt>
                <c:pt idx="2">
                  <c:v>0</c:v>
                </c:pt>
                <c:pt idx="3">
                  <c:v>0</c:v>
                </c:pt>
                <c:pt idx="4">
                  <c:v>0</c:v>
                </c:pt>
                <c:pt idx="5">
                  <c:v>16.666666666666664</c:v>
                </c:pt>
                <c:pt idx="6">
                  <c:v>30</c:v>
                </c:pt>
                <c:pt idx="7">
                  <c:v>30</c:v>
                </c:pt>
                <c:pt idx="8">
                  <c:v>36.666666666666536</c:v>
                </c:pt>
                <c:pt idx="9">
                  <c:v>53.333333333333336</c:v>
                </c:pt>
                <c:pt idx="10">
                  <c:v>53.333333333333336</c:v>
                </c:pt>
                <c:pt idx="11">
                  <c:v>66.666666666666657</c:v>
                </c:pt>
                <c:pt idx="12">
                  <c:v>66.666666666666657</c:v>
                </c:pt>
                <c:pt idx="13">
                  <c:v>83.333333333333258</c:v>
                </c:pt>
                <c:pt idx="14">
                  <c:v>100</c:v>
                </c:pt>
                <c:pt idx="15">
                  <c:v>100</c:v>
                </c:pt>
                <c:pt idx="16">
                  <c:v>100</c:v>
                </c:pt>
                <c:pt idx="17">
                  <c:v>100</c:v>
                </c:pt>
                <c:pt idx="18">
                  <c:v>100</c:v>
                </c:pt>
                <c:pt idx="19">
                  <c:v>100</c:v>
                </c:pt>
                <c:pt idx="20">
                  <c:v>100</c:v>
                </c:pt>
                <c:pt idx="21">
                  <c:v>100</c:v>
                </c:pt>
                <c:pt idx="22">
                  <c:v>100</c:v>
                </c:pt>
                <c:pt idx="23">
                  <c:v>100</c:v>
                </c:pt>
                <c:pt idx="24">
                  <c:v>100</c:v>
                </c:pt>
              </c:numCache>
            </c:numRef>
          </c:val>
        </c:ser>
        <c:marker val="1"/>
        <c:axId val="50963200"/>
        <c:axId val="50964736"/>
      </c:lineChart>
      <c:catAx>
        <c:axId val="50963200"/>
        <c:scaling>
          <c:orientation val="minMax"/>
        </c:scaling>
        <c:axPos val="b"/>
        <c:numFmt formatCode="General" sourceLinked="1"/>
        <c:tickLblPos val="nextTo"/>
        <c:crossAx val="50964736"/>
        <c:crosses val="autoZero"/>
        <c:auto val="1"/>
        <c:lblAlgn val="ctr"/>
        <c:lblOffset val="100"/>
        <c:tickLblSkip val="2"/>
      </c:catAx>
      <c:valAx>
        <c:axId val="50964736"/>
        <c:scaling>
          <c:orientation val="minMax"/>
          <c:max val="100"/>
        </c:scaling>
        <c:axPos val="l"/>
        <c:numFmt formatCode="0" sourceLinked="1"/>
        <c:tickLblPos val="nextTo"/>
        <c:crossAx val="50963200"/>
        <c:crosses val="autoZero"/>
        <c:crossBetween val="between"/>
        <c:majorUnit val="20"/>
      </c:valAx>
    </c:plotArea>
    <c:legend>
      <c:legendPos val="r"/>
      <c:layout>
        <c:manualLayout>
          <c:xMode val="edge"/>
          <c:yMode val="edge"/>
          <c:x val="0.10771296796040412"/>
          <c:y val="0.13351629112742622"/>
          <c:w val="0.18185424429408661"/>
          <c:h val="0.19914321409827093"/>
        </c:manualLayout>
      </c:layout>
    </c:legend>
    <c:plotVisOnly val="1"/>
  </c:chart>
  <c:txPr>
    <a:bodyPr/>
    <a:lstStyle/>
    <a:p>
      <a:pPr>
        <a:defRPr sz="1100">
          <a:latin typeface="+mj-lt"/>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7.6519879459512011E-2"/>
          <c:y val="5.8585893827984792E-2"/>
          <c:w val="0.90330222035088625"/>
          <c:h val="0.79692420819532761"/>
        </c:manualLayout>
      </c:layout>
      <c:lineChart>
        <c:grouping val="standard"/>
        <c:marker val="1"/>
        <c:axId val="30540544"/>
        <c:axId val="30542080"/>
      </c:lineChart>
      <c:catAx>
        <c:axId val="30540544"/>
        <c:scaling>
          <c:orientation val="minMax"/>
        </c:scaling>
        <c:axPos val="b"/>
        <c:numFmt formatCode="General" sourceLinked="1"/>
        <c:tickLblPos val="nextTo"/>
        <c:crossAx val="30542080"/>
        <c:crosses val="autoZero"/>
        <c:auto val="1"/>
        <c:lblAlgn val="ctr"/>
        <c:lblOffset val="100"/>
        <c:tickLblSkip val="2"/>
      </c:catAx>
      <c:valAx>
        <c:axId val="30542080"/>
        <c:scaling>
          <c:orientation val="minMax"/>
          <c:max val="100"/>
        </c:scaling>
        <c:axPos val="l"/>
        <c:numFmt formatCode="0" sourceLinked="1"/>
        <c:tickLblPos val="nextTo"/>
        <c:crossAx val="30540544"/>
        <c:crosses val="autoZero"/>
        <c:crossBetween val="between"/>
        <c:majorUnit val="20"/>
      </c:valAx>
    </c:plotArea>
    <c:legend>
      <c:legendPos val="r"/>
      <c:layout>
        <c:manualLayout>
          <c:xMode val="edge"/>
          <c:yMode val="edge"/>
          <c:x val="8.5241728771621714E-2"/>
          <c:y val="5.8100358654511602E-2"/>
          <c:w val="0.23262866331733184"/>
          <c:h val="0.38255594451705538"/>
        </c:manualLayout>
      </c:layout>
    </c:legend>
    <c:plotVisOnly val="1"/>
  </c:chart>
  <c:txPr>
    <a:bodyPr/>
    <a:lstStyle/>
    <a:p>
      <a:pPr>
        <a:defRPr sz="1100">
          <a:latin typeface="+mj-lt"/>
        </a:defRPr>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7.6519879459512011E-2"/>
          <c:y val="5.8585893827984792E-2"/>
          <c:w val="0.90330222035088625"/>
          <c:h val="0.79692420819532761"/>
        </c:manualLayout>
      </c:layout>
      <c:lineChart>
        <c:grouping val="standard"/>
        <c:ser>
          <c:idx val="1"/>
          <c:order val="0"/>
          <c:tx>
            <c:v>Back Reef</c:v>
          </c:tx>
          <c:spPr>
            <a:ln>
              <a:solidFill>
                <a:srgbClr val="C00000"/>
              </a:solidFill>
            </a:ln>
          </c:spPr>
          <c:marker>
            <c:spPr>
              <a:solidFill>
                <a:srgbClr val="C00000"/>
              </a:solidFill>
              <a:ln>
                <a:solidFill>
                  <a:srgbClr val="C00000"/>
                </a:solidFill>
              </a:ln>
            </c:spPr>
          </c:marker>
          <c:cat>
            <c:numRef>
              <c:f>'Lab striped'!$DV$4:$DV$28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striped'!$BK$4:$BK$28</c:f>
              <c:numCache>
                <c:formatCode>0</c:formatCode>
                <c:ptCount val="25"/>
                <c:pt idx="0">
                  <c:v>0</c:v>
                </c:pt>
                <c:pt idx="1">
                  <c:v>0</c:v>
                </c:pt>
                <c:pt idx="2">
                  <c:v>0</c:v>
                </c:pt>
                <c:pt idx="3">
                  <c:v>0</c:v>
                </c:pt>
                <c:pt idx="4">
                  <c:v>0</c:v>
                </c:pt>
                <c:pt idx="5">
                  <c:v>0</c:v>
                </c:pt>
                <c:pt idx="6">
                  <c:v>3.3333333333333335</c:v>
                </c:pt>
                <c:pt idx="7">
                  <c:v>10</c:v>
                </c:pt>
                <c:pt idx="8">
                  <c:v>10</c:v>
                </c:pt>
                <c:pt idx="9">
                  <c:v>16.666666666666664</c:v>
                </c:pt>
                <c:pt idx="10">
                  <c:v>26.666666666666668</c:v>
                </c:pt>
                <c:pt idx="11">
                  <c:v>43.333333333333336</c:v>
                </c:pt>
                <c:pt idx="12">
                  <c:v>56.666666666666345</c:v>
                </c:pt>
                <c:pt idx="13">
                  <c:v>63.333333333333329</c:v>
                </c:pt>
                <c:pt idx="14">
                  <c:v>63.333333333333329</c:v>
                </c:pt>
                <c:pt idx="15">
                  <c:v>70</c:v>
                </c:pt>
                <c:pt idx="16">
                  <c:v>90</c:v>
                </c:pt>
                <c:pt idx="17">
                  <c:v>93.333333333333258</c:v>
                </c:pt>
                <c:pt idx="18">
                  <c:v>100</c:v>
                </c:pt>
                <c:pt idx="19">
                  <c:v>100</c:v>
                </c:pt>
                <c:pt idx="20">
                  <c:v>100</c:v>
                </c:pt>
                <c:pt idx="21">
                  <c:v>100</c:v>
                </c:pt>
                <c:pt idx="22">
                  <c:v>100</c:v>
                </c:pt>
                <c:pt idx="23">
                  <c:v>100</c:v>
                </c:pt>
                <c:pt idx="24">
                  <c:v>100</c:v>
                </c:pt>
              </c:numCache>
            </c:numRef>
          </c:val>
        </c:ser>
        <c:marker val="1"/>
        <c:axId val="30553216"/>
        <c:axId val="30555136"/>
      </c:lineChart>
      <c:catAx>
        <c:axId val="30553216"/>
        <c:scaling>
          <c:orientation val="minMax"/>
        </c:scaling>
        <c:delete val="1"/>
        <c:axPos val="b"/>
        <c:numFmt formatCode="General" sourceLinked="1"/>
        <c:tickLblPos val="none"/>
        <c:crossAx val="30555136"/>
        <c:crosses val="autoZero"/>
        <c:auto val="1"/>
        <c:lblAlgn val="ctr"/>
        <c:lblOffset val="100"/>
        <c:tickLblSkip val="2"/>
      </c:catAx>
      <c:valAx>
        <c:axId val="30555136"/>
        <c:scaling>
          <c:orientation val="minMax"/>
          <c:max val="100"/>
        </c:scaling>
        <c:delete val="1"/>
        <c:axPos val="l"/>
        <c:numFmt formatCode="0" sourceLinked="1"/>
        <c:tickLblPos val="none"/>
        <c:crossAx val="30553216"/>
        <c:crosses val="autoZero"/>
        <c:crossBetween val="between"/>
        <c:majorUnit val="20"/>
      </c:valAx>
    </c:plotArea>
    <c:legend>
      <c:legendPos val="r"/>
      <c:layout>
        <c:manualLayout>
          <c:xMode val="edge"/>
          <c:yMode val="edge"/>
          <c:x val="7.0185811025368972E-2"/>
          <c:y val="5.8100358654511595E-2"/>
          <c:w val="0.23262866331733184"/>
          <c:h val="0.38255594451705538"/>
        </c:manualLayout>
      </c:layout>
    </c:legend>
    <c:plotVisOnly val="1"/>
  </c:chart>
  <c:txPr>
    <a:bodyPr/>
    <a:lstStyle/>
    <a:p>
      <a:pPr>
        <a:defRPr sz="1100">
          <a:latin typeface="+mj-lt"/>
        </a:defRPr>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7.6519879459512011E-2"/>
          <c:y val="5.8585893827984792E-2"/>
          <c:w val="0.90330222035088625"/>
          <c:h val="0.79692420819532761"/>
        </c:manualLayout>
      </c:layout>
      <c:lineChart>
        <c:grouping val="standard"/>
        <c:ser>
          <c:idx val="2"/>
          <c:order val="0"/>
          <c:tx>
            <c:v>Lagoon</c:v>
          </c:tx>
          <c:spPr>
            <a:ln>
              <a:solidFill>
                <a:srgbClr val="92D050"/>
              </a:solidFill>
            </a:ln>
          </c:spPr>
          <c:marker>
            <c:spPr>
              <a:solidFill>
                <a:srgbClr val="92D050"/>
              </a:solidFill>
              <a:ln>
                <a:solidFill>
                  <a:srgbClr val="92D050"/>
                </a:solidFill>
              </a:ln>
            </c:spPr>
          </c:marker>
          <c:cat>
            <c:numRef>
              <c:f>'Lab striped'!$DV$4:$DV$28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striped'!$CP$4:$CP$28</c:f>
              <c:numCache>
                <c:formatCode>0</c:formatCode>
                <c:ptCount val="25"/>
                <c:pt idx="0">
                  <c:v>0</c:v>
                </c:pt>
                <c:pt idx="1">
                  <c:v>0</c:v>
                </c:pt>
                <c:pt idx="2">
                  <c:v>0</c:v>
                </c:pt>
                <c:pt idx="3">
                  <c:v>0</c:v>
                </c:pt>
                <c:pt idx="4">
                  <c:v>0</c:v>
                </c:pt>
                <c:pt idx="5">
                  <c:v>0</c:v>
                </c:pt>
                <c:pt idx="6">
                  <c:v>0</c:v>
                </c:pt>
                <c:pt idx="7">
                  <c:v>0</c:v>
                </c:pt>
                <c:pt idx="8">
                  <c:v>0</c:v>
                </c:pt>
                <c:pt idx="9">
                  <c:v>0</c:v>
                </c:pt>
                <c:pt idx="10">
                  <c:v>0</c:v>
                </c:pt>
                <c:pt idx="11">
                  <c:v>10</c:v>
                </c:pt>
                <c:pt idx="12">
                  <c:v>30</c:v>
                </c:pt>
                <c:pt idx="13">
                  <c:v>40</c:v>
                </c:pt>
                <c:pt idx="14">
                  <c:v>40</c:v>
                </c:pt>
                <c:pt idx="15">
                  <c:v>46.666666666666345</c:v>
                </c:pt>
                <c:pt idx="16">
                  <c:v>53.333333333333336</c:v>
                </c:pt>
                <c:pt idx="17">
                  <c:v>60</c:v>
                </c:pt>
                <c:pt idx="18">
                  <c:v>60</c:v>
                </c:pt>
                <c:pt idx="19">
                  <c:v>90</c:v>
                </c:pt>
                <c:pt idx="20">
                  <c:v>100</c:v>
                </c:pt>
                <c:pt idx="21">
                  <c:v>100</c:v>
                </c:pt>
                <c:pt idx="22">
                  <c:v>100</c:v>
                </c:pt>
                <c:pt idx="23">
                  <c:v>100</c:v>
                </c:pt>
                <c:pt idx="24">
                  <c:v>100</c:v>
                </c:pt>
              </c:numCache>
            </c:numRef>
          </c:val>
        </c:ser>
        <c:marker val="1"/>
        <c:axId val="30582656"/>
        <c:axId val="30588928"/>
      </c:lineChart>
      <c:catAx>
        <c:axId val="30582656"/>
        <c:scaling>
          <c:orientation val="minMax"/>
        </c:scaling>
        <c:delete val="1"/>
        <c:axPos val="b"/>
        <c:numFmt formatCode="General" sourceLinked="1"/>
        <c:tickLblPos val="none"/>
        <c:crossAx val="30588928"/>
        <c:crosses val="autoZero"/>
        <c:auto val="1"/>
        <c:lblAlgn val="ctr"/>
        <c:lblOffset val="100"/>
        <c:tickLblSkip val="2"/>
      </c:catAx>
      <c:valAx>
        <c:axId val="30588928"/>
        <c:scaling>
          <c:orientation val="minMax"/>
          <c:max val="100"/>
        </c:scaling>
        <c:delete val="1"/>
        <c:axPos val="l"/>
        <c:numFmt formatCode="0" sourceLinked="1"/>
        <c:tickLblPos val="none"/>
        <c:crossAx val="30582656"/>
        <c:crosses val="autoZero"/>
        <c:crossBetween val="between"/>
        <c:majorUnit val="20"/>
      </c:valAx>
    </c:plotArea>
    <c:legend>
      <c:legendPos val="r"/>
      <c:layout>
        <c:manualLayout>
          <c:xMode val="edge"/>
          <c:yMode val="edge"/>
          <c:x val="5.9431584063759861E-2"/>
          <c:y val="0.14980676286274491"/>
          <c:w val="0.23262866331733184"/>
          <c:h val="0.38255594451705538"/>
        </c:manualLayout>
      </c:layout>
    </c:legend>
    <c:plotVisOnly val="1"/>
  </c:chart>
  <c:txPr>
    <a:bodyPr/>
    <a:lstStyle/>
    <a:p>
      <a:pPr>
        <a:defRPr sz="1100">
          <a:latin typeface="+mj-lt"/>
        </a:defRPr>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6.1463878922646785E-2"/>
          <c:y val="5.8586064351064122E-2"/>
          <c:w val="0.90330222035088625"/>
          <c:h val="0.79692420819532761"/>
        </c:manualLayout>
      </c:layout>
      <c:lineChart>
        <c:grouping val="standard"/>
        <c:ser>
          <c:idx val="3"/>
          <c:order val="0"/>
          <c:tx>
            <c:v>Silent</c:v>
          </c:tx>
          <c:spPr>
            <a:ln>
              <a:solidFill>
                <a:srgbClr val="7030A0"/>
              </a:solidFill>
            </a:ln>
          </c:spPr>
          <c:marker>
            <c:symbol val="circle"/>
            <c:size val="7"/>
            <c:spPr>
              <a:solidFill>
                <a:srgbClr val="7030A0"/>
              </a:solidFill>
              <a:ln>
                <a:solidFill>
                  <a:srgbClr val="7030A0"/>
                </a:solidFill>
              </a:ln>
            </c:spPr>
          </c:marker>
          <c:cat>
            <c:numRef>
              <c:f>'Lab striped'!$DV$4:$DV$28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striped'!$DU$4:$DU$28</c:f>
              <c:numCache>
                <c:formatCode>0</c:formatCode>
                <c:ptCount val="25"/>
                <c:pt idx="0">
                  <c:v>0</c:v>
                </c:pt>
                <c:pt idx="1">
                  <c:v>0</c:v>
                </c:pt>
                <c:pt idx="2">
                  <c:v>0</c:v>
                </c:pt>
                <c:pt idx="3">
                  <c:v>0</c:v>
                </c:pt>
                <c:pt idx="4">
                  <c:v>0</c:v>
                </c:pt>
                <c:pt idx="5">
                  <c:v>0</c:v>
                </c:pt>
                <c:pt idx="6">
                  <c:v>0</c:v>
                </c:pt>
                <c:pt idx="7">
                  <c:v>0</c:v>
                </c:pt>
                <c:pt idx="8">
                  <c:v>0</c:v>
                </c:pt>
                <c:pt idx="9">
                  <c:v>0</c:v>
                </c:pt>
                <c:pt idx="10">
                  <c:v>0</c:v>
                </c:pt>
                <c:pt idx="11">
                  <c:v>10</c:v>
                </c:pt>
                <c:pt idx="12">
                  <c:v>23.33333333333319</c:v>
                </c:pt>
                <c:pt idx="13">
                  <c:v>26.666666666666668</c:v>
                </c:pt>
                <c:pt idx="14">
                  <c:v>26.666666666666668</c:v>
                </c:pt>
                <c:pt idx="15">
                  <c:v>30</c:v>
                </c:pt>
                <c:pt idx="16">
                  <c:v>36.666666666666373</c:v>
                </c:pt>
                <c:pt idx="17">
                  <c:v>56.666666666666373</c:v>
                </c:pt>
                <c:pt idx="18">
                  <c:v>66.666666666666657</c:v>
                </c:pt>
                <c:pt idx="19">
                  <c:v>93.333333333333258</c:v>
                </c:pt>
                <c:pt idx="20">
                  <c:v>100</c:v>
                </c:pt>
                <c:pt idx="21">
                  <c:v>100</c:v>
                </c:pt>
                <c:pt idx="22">
                  <c:v>100</c:v>
                </c:pt>
                <c:pt idx="23">
                  <c:v>100</c:v>
                </c:pt>
                <c:pt idx="24">
                  <c:v>100</c:v>
                </c:pt>
              </c:numCache>
            </c:numRef>
          </c:val>
        </c:ser>
        <c:marker val="1"/>
        <c:axId val="30595712"/>
        <c:axId val="30622464"/>
      </c:lineChart>
      <c:catAx>
        <c:axId val="30595712"/>
        <c:scaling>
          <c:orientation val="minMax"/>
        </c:scaling>
        <c:delete val="1"/>
        <c:axPos val="b"/>
        <c:numFmt formatCode="General" sourceLinked="1"/>
        <c:tickLblPos val="none"/>
        <c:crossAx val="30622464"/>
        <c:crosses val="autoZero"/>
        <c:auto val="1"/>
        <c:lblAlgn val="ctr"/>
        <c:lblOffset val="100"/>
        <c:tickLblSkip val="2"/>
      </c:catAx>
      <c:valAx>
        <c:axId val="30622464"/>
        <c:scaling>
          <c:orientation val="minMax"/>
          <c:max val="100"/>
        </c:scaling>
        <c:delete val="1"/>
        <c:axPos val="l"/>
        <c:numFmt formatCode="0" sourceLinked="1"/>
        <c:tickLblPos val="none"/>
        <c:crossAx val="30595712"/>
        <c:crosses val="autoZero"/>
        <c:crossBetween val="between"/>
        <c:majorUnit val="20"/>
      </c:valAx>
    </c:plotArea>
    <c:legend>
      <c:legendPos val="r"/>
      <c:layout>
        <c:manualLayout>
          <c:xMode val="edge"/>
          <c:yMode val="edge"/>
          <c:x val="2.9319748571254429E-2"/>
          <c:y val="0.24633981992404289"/>
          <c:w val="0.23262866331733184"/>
          <c:h val="0.38255594451705538"/>
        </c:manualLayout>
      </c:layout>
    </c:legend>
    <c:plotVisOnly val="1"/>
  </c:chart>
  <c:txPr>
    <a:bodyPr/>
    <a:lstStyle/>
    <a:p>
      <a:pPr>
        <a:defRPr sz="1100">
          <a:latin typeface="+mj-lt"/>
        </a:defRPr>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7.4260653158629925E-2"/>
          <c:y val="9.9606322836625863E-2"/>
          <c:w val="0.89382963701184881"/>
          <c:h val="0.80380748472540708"/>
        </c:manualLayout>
      </c:layout>
      <c:lineChart>
        <c:grouping val="standard"/>
        <c:ser>
          <c:idx val="3"/>
          <c:order val="0"/>
          <c:tx>
            <c:v>Silent</c:v>
          </c:tx>
          <c:spPr>
            <a:ln>
              <a:solidFill>
                <a:srgbClr val="7030A0"/>
              </a:solidFill>
            </a:ln>
          </c:spPr>
          <c:marker>
            <c:symbol val="circle"/>
            <c:size val="7"/>
            <c:spPr>
              <a:solidFill>
                <a:srgbClr val="7030A0"/>
              </a:solidFill>
              <a:ln>
                <a:solidFill>
                  <a:srgbClr val="7030A0"/>
                </a:solidFill>
              </a:ln>
            </c:spPr>
          </c:marker>
          <c:cat>
            <c:numRef>
              <c:f>'Lab Cymo 18-11'!$DX$4:$DX$28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Cymo 18-11'!$IS$4:$IS$28</c:f>
              <c:numCache>
                <c:formatCode>0</c:formatCode>
                <c:ptCount val="25"/>
                <c:pt idx="0">
                  <c:v>0</c:v>
                </c:pt>
                <c:pt idx="1">
                  <c:v>0</c:v>
                </c:pt>
                <c:pt idx="2">
                  <c:v>0</c:v>
                </c:pt>
                <c:pt idx="3">
                  <c:v>0</c:v>
                </c:pt>
                <c:pt idx="4">
                  <c:v>0</c:v>
                </c:pt>
                <c:pt idx="5">
                  <c:v>0</c:v>
                </c:pt>
                <c:pt idx="6">
                  <c:v>0</c:v>
                </c:pt>
                <c:pt idx="7">
                  <c:v>0</c:v>
                </c:pt>
                <c:pt idx="8">
                  <c:v>0</c:v>
                </c:pt>
                <c:pt idx="9">
                  <c:v>0</c:v>
                </c:pt>
                <c:pt idx="10">
                  <c:v>0</c:v>
                </c:pt>
                <c:pt idx="11">
                  <c:v>0</c:v>
                </c:pt>
                <c:pt idx="12">
                  <c:v>3.4482758620689653</c:v>
                </c:pt>
                <c:pt idx="13">
                  <c:v>17.241379310344829</c:v>
                </c:pt>
                <c:pt idx="14">
                  <c:v>37.931034482758541</c:v>
                </c:pt>
                <c:pt idx="15">
                  <c:v>48.275862068965516</c:v>
                </c:pt>
                <c:pt idx="16">
                  <c:v>51.724137931034512</c:v>
                </c:pt>
                <c:pt idx="17">
                  <c:v>55.172413793103452</c:v>
                </c:pt>
                <c:pt idx="18">
                  <c:v>55.172413793103452</c:v>
                </c:pt>
                <c:pt idx="19">
                  <c:v>72.41379310344827</c:v>
                </c:pt>
                <c:pt idx="20">
                  <c:v>89.655172413792826</c:v>
                </c:pt>
                <c:pt idx="21">
                  <c:v>89.655172413792826</c:v>
                </c:pt>
                <c:pt idx="22">
                  <c:v>93.10344827586205</c:v>
                </c:pt>
                <c:pt idx="23">
                  <c:v>100</c:v>
                </c:pt>
                <c:pt idx="24">
                  <c:v>100</c:v>
                </c:pt>
              </c:numCache>
            </c:numRef>
          </c:val>
        </c:ser>
        <c:marker val="1"/>
        <c:axId val="30629248"/>
        <c:axId val="30631424"/>
      </c:lineChart>
      <c:catAx>
        <c:axId val="30629248"/>
        <c:scaling>
          <c:orientation val="minMax"/>
        </c:scaling>
        <c:delete val="1"/>
        <c:axPos val="b"/>
        <c:numFmt formatCode="General" sourceLinked="1"/>
        <c:tickLblPos val="none"/>
        <c:crossAx val="30631424"/>
        <c:crosses val="autoZero"/>
        <c:auto val="1"/>
        <c:lblAlgn val="ctr"/>
        <c:lblOffset val="100"/>
        <c:tickLblSkip val="2"/>
      </c:catAx>
      <c:valAx>
        <c:axId val="30631424"/>
        <c:scaling>
          <c:orientation val="minMax"/>
          <c:max val="100"/>
          <c:min val="0"/>
        </c:scaling>
        <c:delete val="1"/>
        <c:axPos val="l"/>
        <c:numFmt formatCode="0" sourceLinked="1"/>
        <c:tickLblPos val="none"/>
        <c:crossAx val="30629248"/>
        <c:crosses val="autoZero"/>
        <c:crossBetween val="between"/>
        <c:majorUnit val="20"/>
      </c:valAx>
    </c:plotArea>
    <c:legend>
      <c:legendPos val="r"/>
      <c:layout>
        <c:manualLayout>
          <c:xMode val="edge"/>
          <c:yMode val="edge"/>
          <c:x val="4.7359864968149472E-2"/>
          <c:y val="0.30251229801627028"/>
          <c:w val="0.20858954238721941"/>
          <c:h val="0.28660083875709635"/>
        </c:manualLayout>
      </c:layout>
    </c:legend>
    <c:plotVisOnly val="1"/>
  </c:chart>
  <c:txPr>
    <a:bodyPr/>
    <a:lstStyle/>
    <a:p>
      <a:pPr>
        <a:defRPr sz="1100">
          <a:latin typeface="+mj-lt"/>
          <a:cs typeface="Times New Roman" pitchFamily="18" charset="0"/>
        </a:defRPr>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7.4260653158629952E-2"/>
          <c:y val="9.9606322836625905E-2"/>
          <c:w val="0.89382963701184903"/>
          <c:h val="0.80380748472540708"/>
        </c:manualLayout>
      </c:layout>
      <c:lineChart>
        <c:grouping val="standard"/>
        <c:ser>
          <c:idx val="2"/>
          <c:order val="0"/>
          <c:tx>
            <c:v>Lagoon</c:v>
          </c:tx>
          <c:spPr>
            <a:ln>
              <a:solidFill>
                <a:schemeClr val="accent6"/>
              </a:solidFill>
            </a:ln>
          </c:spPr>
          <c:marker>
            <c:spPr>
              <a:solidFill>
                <a:schemeClr val="accent6"/>
              </a:solidFill>
              <a:ln>
                <a:solidFill>
                  <a:schemeClr val="accent6"/>
                </a:solidFill>
              </a:ln>
            </c:spPr>
          </c:marker>
          <c:cat>
            <c:numRef>
              <c:f>'Lab Cymo 18-11'!$DX$4:$DX$28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Cymo 18-11'!$HN$4:$HN$28</c:f>
              <c:numCache>
                <c:formatCode>0</c:formatCode>
                <c:ptCount val="25"/>
                <c:pt idx="0">
                  <c:v>0</c:v>
                </c:pt>
                <c:pt idx="1">
                  <c:v>0</c:v>
                </c:pt>
                <c:pt idx="2">
                  <c:v>0</c:v>
                </c:pt>
                <c:pt idx="3">
                  <c:v>0</c:v>
                </c:pt>
                <c:pt idx="4">
                  <c:v>0</c:v>
                </c:pt>
                <c:pt idx="5">
                  <c:v>0</c:v>
                </c:pt>
                <c:pt idx="6">
                  <c:v>0</c:v>
                </c:pt>
                <c:pt idx="7">
                  <c:v>0</c:v>
                </c:pt>
                <c:pt idx="8">
                  <c:v>0</c:v>
                </c:pt>
                <c:pt idx="9">
                  <c:v>0</c:v>
                </c:pt>
                <c:pt idx="10">
                  <c:v>3.3333333333333335</c:v>
                </c:pt>
                <c:pt idx="11">
                  <c:v>3.3333333333333335</c:v>
                </c:pt>
                <c:pt idx="12">
                  <c:v>3.3333333333333335</c:v>
                </c:pt>
                <c:pt idx="13">
                  <c:v>26.666666666666668</c:v>
                </c:pt>
                <c:pt idx="14">
                  <c:v>40</c:v>
                </c:pt>
                <c:pt idx="15">
                  <c:v>46.666666666666536</c:v>
                </c:pt>
                <c:pt idx="16">
                  <c:v>60</c:v>
                </c:pt>
                <c:pt idx="17">
                  <c:v>60</c:v>
                </c:pt>
                <c:pt idx="18">
                  <c:v>70</c:v>
                </c:pt>
                <c:pt idx="19">
                  <c:v>83.333333333333258</c:v>
                </c:pt>
                <c:pt idx="20">
                  <c:v>90</c:v>
                </c:pt>
                <c:pt idx="21">
                  <c:v>90</c:v>
                </c:pt>
                <c:pt idx="22">
                  <c:v>96.666666666666671</c:v>
                </c:pt>
                <c:pt idx="23">
                  <c:v>100</c:v>
                </c:pt>
                <c:pt idx="24">
                  <c:v>100</c:v>
                </c:pt>
              </c:numCache>
            </c:numRef>
          </c:val>
        </c:ser>
        <c:marker val="1"/>
        <c:axId val="30642560"/>
        <c:axId val="30644480"/>
      </c:lineChart>
      <c:catAx>
        <c:axId val="30642560"/>
        <c:scaling>
          <c:orientation val="minMax"/>
        </c:scaling>
        <c:delete val="1"/>
        <c:axPos val="b"/>
        <c:numFmt formatCode="General" sourceLinked="1"/>
        <c:tickLblPos val="none"/>
        <c:crossAx val="30644480"/>
        <c:crosses val="autoZero"/>
        <c:auto val="1"/>
        <c:lblAlgn val="ctr"/>
        <c:lblOffset val="100"/>
        <c:tickLblSkip val="2"/>
      </c:catAx>
      <c:valAx>
        <c:axId val="30644480"/>
        <c:scaling>
          <c:orientation val="minMax"/>
          <c:max val="100"/>
          <c:min val="0"/>
        </c:scaling>
        <c:delete val="1"/>
        <c:axPos val="l"/>
        <c:numFmt formatCode="0" sourceLinked="1"/>
        <c:tickLblPos val="none"/>
        <c:crossAx val="30642560"/>
        <c:crosses val="autoZero"/>
        <c:crossBetween val="between"/>
        <c:majorUnit val="20"/>
      </c:valAx>
    </c:plotArea>
    <c:legend>
      <c:legendPos val="r"/>
      <c:layout>
        <c:manualLayout>
          <c:xMode val="edge"/>
          <c:yMode val="edge"/>
          <c:x val="6.0109452363391956E-2"/>
          <c:y val="0.21922679887419952"/>
          <c:w val="0.20858954238721941"/>
          <c:h val="0.28660083875709635"/>
        </c:manualLayout>
      </c:layout>
    </c:legend>
    <c:plotVisOnly val="1"/>
  </c:chart>
  <c:txPr>
    <a:bodyPr/>
    <a:lstStyle/>
    <a:p>
      <a:pPr>
        <a:defRPr sz="1100">
          <a:latin typeface="+mj-lt"/>
          <a:cs typeface="Times New Roman" pitchFamily="18" charset="0"/>
        </a:defRPr>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7.4260653158629855E-2"/>
          <c:y val="9.9606322836625752E-2"/>
          <c:w val="0.89382963701184814"/>
          <c:h val="0.80380748472540708"/>
        </c:manualLayout>
      </c:layout>
      <c:lineChart>
        <c:grouping val="standard"/>
        <c:marker val="1"/>
        <c:axId val="30668288"/>
        <c:axId val="30697728"/>
      </c:lineChart>
      <c:catAx>
        <c:axId val="30668288"/>
        <c:scaling>
          <c:orientation val="minMax"/>
        </c:scaling>
        <c:axPos val="b"/>
        <c:numFmt formatCode="General" sourceLinked="1"/>
        <c:tickLblPos val="nextTo"/>
        <c:crossAx val="30697728"/>
        <c:crosses val="autoZero"/>
        <c:auto val="1"/>
        <c:lblAlgn val="ctr"/>
        <c:lblOffset val="100"/>
        <c:tickLblSkip val="2"/>
      </c:catAx>
      <c:valAx>
        <c:axId val="30697728"/>
        <c:scaling>
          <c:orientation val="minMax"/>
          <c:max val="100"/>
          <c:min val="0"/>
        </c:scaling>
        <c:axPos val="l"/>
        <c:numFmt formatCode="0" sourceLinked="1"/>
        <c:tickLblPos val="nextTo"/>
        <c:crossAx val="30668288"/>
        <c:crosses val="autoZero"/>
        <c:crossBetween val="between"/>
        <c:majorUnit val="20"/>
      </c:valAx>
      <c:spPr>
        <a:noFill/>
        <a:ln w="25400">
          <a:noFill/>
        </a:ln>
      </c:spPr>
    </c:plotArea>
    <c:legend>
      <c:legendPos val="r"/>
      <c:layout>
        <c:manualLayout>
          <c:xMode val="edge"/>
          <c:yMode val="edge"/>
          <c:x val="8.3483695921336712E-2"/>
          <c:y val="5.7554947598414986E-2"/>
          <c:w val="0.20858954238721941"/>
          <c:h val="0.28660083875709635"/>
        </c:manualLayout>
      </c:layout>
    </c:legend>
    <c:plotVisOnly val="1"/>
  </c:chart>
  <c:txPr>
    <a:bodyPr/>
    <a:lstStyle/>
    <a:p>
      <a:pPr>
        <a:defRPr>
          <a:latin typeface="+mj-lt"/>
          <a:cs typeface="Times New Roman" pitchFamily="18" charset="0"/>
        </a:defRPr>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7.4260653158629883E-2"/>
          <c:y val="9.9606322836625752E-2"/>
          <c:w val="0.89382963701184825"/>
          <c:h val="0.80380748472540708"/>
        </c:manualLayout>
      </c:layout>
      <c:lineChart>
        <c:grouping val="standard"/>
        <c:ser>
          <c:idx val="0"/>
          <c:order val="0"/>
          <c:tx>
            <c:v>Frontal reef</c:v>
          </c:tx>
          <c:cat>
            <c:numRef>
              <c:f>'Lab Cymo 18-11'!$DX$4:$DX$28</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Cymo 18-11'!$FC$4:$FC$28</c:f>
              <c:numCache>
                <c:formatCode>0</c:formatCode>
                <c:ptCount val="25"/>
                <c:pt idx="0">
                  <c:v>0</c:v>
                </c:pt>
                <c:pt idx="1">
                  <c:v>0</c:v>
                </c:pt>
                <c:pt idx="2">
                  <c:v>0</c:v>
                </c:pt>
                <c:pt idx="3">
                  <c:v>0</c:v>
                </c:pt>
                <c:pt idx="4">
                  <c:v>0</c:v>
                </c:pt>
                <c:pt idx="5">
                  <c:v>0</c:v>
                </c:pt>
                <c:pt idx="6">
                  <c:v>0</c:v>
                </c:pt>
                <c:pt idx="7">
                  <c:v>0</c:v>
                </c:pt>
                <c:pt idx="8">
                  <c:v>16.666666666666664</c:v>
                </c:pt>
                <c:pt idx="9">
                  <c:v>26.666666666666668</c:v>
                </c:pt>
                <c:pt idx="10">
                  <c:v>43.333333333333336</c:v>
                </c:pt>
                <c:pt idx="11">
                  <c:v>56.666666666666536</c:v>
                </c:pt>
                <c:pt idx="12">
                  <c:v>63.333333333333329</c:v>
                </c:pt>
                <c:pt idx="13">
                  <c:v>70</c:v>
                </c:pt>
                <c:pt idx="14">
                  <c:v>73.333333333333258</c:v>
                </c:pt>
                <c:pt idx="15">
                  <c:v>86.666666666666671</c:v>
                </c:pt>
                <c:pt idx="16">
                  <c:v>93.333333333333258</c:v>
                </c:pt>
                <c:pt idx="17">
                  <c:v>100</c:v>
                </c:pt>
                <c:pt idx="18">
                  <c:v>100</c:v>
                </c:pt>
                <c:pt idx="19">
                  <c:v>100</c:v>
                </c:pt>
                <c:pt idx="20">
                  <c:v>100</c:v>
                </c:pt>
                <c:pt idx="21">
                  <c:v>100</c:v>
                </c:pt>
                <c:pt idx="22">
                  <c:v>100</c:v>
                </c:pt>
                <c:pt idx="23">
                  <c:v>100</c:v>
                </c:pt>
                <c:pt idx="24">
                  <c:v>100</c:v>
                </c:pt>
              </c:numCache>
            </c:numRef>
          </c:val>
        </c:ser>
        <c:marker val="1"/>
        <c:axId val="30725632"/>
        <c:axId val="30727168"/>
      </c:lineChart>
      <c:catAx>
        <c:axId val="30725632"/>
        <c:scaling>
          <c:orientation val="minMax"/>
        </c:scaling>
        <c:axPos val="b"/>
        <c:numFmt formatCode="General" sourceLinked="1"/>
        <c:tickLblPos val="nextTo"/>
        <c:crossAx val="30727168"/>
        <c:crosses val="autoZero"/>
        <c:auto val="1"/>
        <c:lblAlgn val="ctr"/>
        <c:lblOffset val="100"/>
        <c:tickLblSkip val="2"/>
      </c:catAx>
      <c:valAx>
        <c:axId val="30727168"/>
        <c:scaling>
          <c:orientation val="minMax"/>
          <c:max val="100"/>
        </c:scaling>
        <c:axPos val="l"/>
        <c:numFmt formatCode="0" sourceLinked="1"/>
        <c:tickLblPos val="nextTo"/>
        <c:crossAx val="30725632"/>
        <c:crosses val="autoZero"/>
        <c:crossBetween val="between"/>
        <c:majorUnit val="20"/>
      </c:valAx>
    </c:plotArea>
    <c:legend>
      <c:legendPos val="r"/>
      <c:layout>
        <c:manualLayout>
          <c:xMode val="edge"/>
          <c:yMode val="edge"/>
          <c:x val="7.9229387588984623E-2"/>
          <c:y val="4.8113682604565722E-2"/>
          <c:w val="0.20858954238721941"/>
          <c:h val="0.28660083875709635"/>
        </c:manualLayout>
      </c:layout>
    </c:legend>
    <c:plotVisOnly val="1"/>
  </c:chart>
  <c:txPr>
    <a:bodyPr/>
    <a:lstStyle/>
    <a:p>
      <a:pPr>
        <a:defRPr sz="1100">
          <a:latin typeface="+mj-lt"/>
          <a:cs typeface="Times New Roman" pitchFamily="18" charset="0"/>
        </a:defRPr>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0.12179516429704262"/>
          <c:y val="9.0334968374856481E-2"/>
          <c:w val="0.79736329833770758"/>
          <c:h val="0.72878062117235343"/>
        </c:manualLayout>
      </c:layout>
      <c:lineChart>
        <c:grouping val="standard"/>
        <c:ser>
          <c:idx val="3"/>
          <c:order val="0"/>
          <c:tx>
            <c:strRef>
              <c:f>'Lab smclear 20-11'!$Y$36</c:f>
              <c:strCache>
                <c:ptCount val="1"/>
                <c:pt idx="0">
                  <c:v>Silent</c:v>
                </c:pt>
              </c:strCache>
            </c:strRef>
          </c:tx>
          <c:spPr>
            <a:ln>
              <a:solidFill>
                <a:srgbClr val="7030A0"/>
              </a:solidFill>
            </a:ln>
          </c:spPr>
          <c:marker>
            <c:symbol val="circle"/>
            <c:size val="7"/>
            <c:spPr>
              <a:solidFill>
                <a:srgbClr val="7030A0"/>
              </a:solidFill>
              <a:ln>
                <a:solidFill>
                  <a:srgbClr val="7030A0"/>
                </a:solidFill>
              </a:ln>
            </c:spPr>
          </c:marker>
          <c:cat>
            <c:numRef>
              <c:f>'Lab smclear 20-11'!$U$37:$U$61</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smclear 20-11'!$Y$37:$Y$61</c:f>
              <c:numCache>
                <c:formatCode>0</c:formatCode>
                <c:ptCount val="25"/>
                <c:pt idx="0">
                  <c:v>0</c:v>
                </c:pt>
                <c:pt idx="1">
                  <c:v>0</c:v>
                </c:pt>
                <c:pt idx="2">
                  <c:v>0</c:v>
                </c:pt>
                <c:pt idx="3">
                  <c:v>0</c:v>
                </c:pt>
                <c:pt idx="4">
                  <c:v>0</c:v>
                </c:pt>
                <c:pt idx="5">
                  <c:v>0</c:v>
                </c:pt>
                <c:pt idx="6">
                  <c:v>0</c:v>
                </c:pt>
                <c:pt idx="7">
                  <c:v>26.666666666666668</c:v>
                </c:pt>
                <c:pt idx="8">
                  <c:v>40</c:v>
                </c:pt>
                <c:pt idx="9">
                  <c:v>73.333333333333258</c:v>
                </c:pt>
                <c:pt idx="10">
                  <c:v>73.333333333333258</c:v>
                </c:pt>
                <c:pt idx="11">
                  <c:v>80</c:v>
                </c:pt>
                <c:pt idx="12">
                  <c:v>80</c:v>
                </c:pt>
                <c:pt idx="13">
                  <c:v>80</c:v>
                </c:pt>
                <c:pt idx="14">
                  <c:v>100</c:v>
                </c:pt>
                <c:pt idx="15">
                  <c:v>100</c:v>
                </c:pt>
                <c:pt idx="16">
                  <c:v>100</c:v>
                </c:pt>
                <c:pt idx="17">
                  <c:v>100</c:v>
                </c:pt>
                <c:pt idx="18">
                  <c:v>100</c:v>
                </c:pt>
                <c:pt idx="19">
                  <c:v>100</c:v>
                </c:pt>
                <c:pt idx="20">
                  <c:v>100</c:v>
                </c:pt>
                <c:pt idx="21">
                  <c:v>100</c:v>
                </c:pt>
                <c:pt idx="22">
                  <c:v>100</c:v>
                </c:pt>
                <c:pt idx="23">
                  <c:v>100</c:v>
                </c:pt>
                <c:pt idx="24">
                  <c:v>100</c:v>
                </c:pt>
              </c:numCache>
            </c:numRef>
          </c:val>
        </c:ser>
        <c:marker val="1"/>
        <c:axId val="30511104"/>
        <c:axId val="30512256"/>
      </c:lineChart>
      <c:catAx>
        <c:axId val="30511104"/>
        <c:scaling>
          <c:orientation val="minMax"/>
        </c:scaling>
        <c:delete val="1"/>
        <c:axPos val="b"/>
        <c:numFmt formatCode="General" sourceLinked="1"/>
        <c:tickLblPos val="none"/>
        <c:crossAx val="30512256"/>
        <c:crosses val="autoZero"/>
        <c:auto val="1"/>
        <c:lblAlgn val="ctr"/>
        <c:lblOffset val="100"/>
        <c:tickLblSkip val="2"/>
      </c:catAx>
      <c:valAx>
        <c:axId val="30512256"/>
        <c:scaling>
          <c:orientation val="minMax"/>
          <c:max val="100"/>
        </c:scaling>
        <c:delete val="1"/>
        <c:axPos val="l"/>
        <c:numFmt formatCode="0" sourceLinked="1"/>
        <c:tickLblPos val="none"/>
        <c:crossAx val="30511104"/>
        <c:crosses val="autoZero"/>
        <c:crossBetween val="between"/>
        <c:majorUnit val="20"/>
      </c:valAx>
    </c:plotArea>
    <c:legend>
      <c:legendPos val="r"/>
      <c:layout>
        <c:manualLayout>
          <c:xMode val="edge"/>
          <c:yMode val="edge"/>
          <c:x val="7.7901020012566324E-2"/>
          <c:y val="0.17691197003789627"/>
          <c:w val="0.23048420517893758"/>
          <c:h val="0.3348687664042071"/>
        </c:manualLayout>
      </c:layout>
    </c:legend>
    <c:plotVisOnly val="1"/>
  </c:chart>
  <c:txPr>
    <a:bodyPr/>
    <a:lstStyle/>
    <a:p>
      <a:pPr>
        <a:defRPr sz="1100">
          <a:latin typeface="+mj-lt"/>
        </a:defRPr>
      </a:pPr>
      <a:endParaRPr lang="en-US"/>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0.12179516429704262"/>
          <c:y val="9.0334968374856481E-2"/>
          <c:w val="0.79736329833770758"/>
          <c:h val="0.72878062117235343"/>
        </c:manualLayout>
      </c:layout>
      <c:lineChart>
        <c:grouping val="standard"/>
        <c:ser>
          <c:idx val="2"/>
          <c:order val="0"/>
          <c:tx>
            <c:strRef>
              <c:f>'Lab smclear 20-11'!$X$36</c:f>
              <c:strCache>
                <c:ptCount val="1"/>
                <c:pt idx="0">
                  <c:v>Lagoon</c:v>
                </c:pt>
              </c:strCache>
            </c:strRef>
          </c:tx>
          <c:spPr>
            <a:ln>
              <a:solidFill>
                <a:srgbClr val="92D050"/>
              </a:solidFill>
            </a:ln>
          </c:spPr>
          <c:marker>
            <c:spPr>
              <a:solidFill>
                <a:srgbClr val="92D050"/>
              </a:solidFill>
              <a:ln>
                <a:solidFill>
                  <a:srgbClr val="92D050"/>
                </a:solidFill>
              </a:ln>
            </c:spPr>
          </c:marker>
          <c:cat>
            <c:numRef>
              <c:f>'Lab smclear 20-11'!$U$37:$U$61</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smclear 20-11'!$X$37:$X$61</c:f>
              <c:numCache>
                <c:formatCode>0</c:formatCode>
                <c:ptCount val="25"/>
                <c:pt idx="0">
                  <c:v>0</c:v>
                </c:pt>
                <c:pt idx="1">
                  <c:v>0</c:v>
                </c:pt>
                <c:pt idx="2">
                  <c:v>0</c:v>
                </c:pt>
                <c:pt idx="3">
                  <c:v>0</c:v>
                </c:pt>
                <c:pt idx="4">
                  <c:v>0</c:v>
                </c:pt>
                <c:pt idx="5">
                  <c:v>0</c:v>
                </c:pt>
                <c:pt idx="6">
                  <c:v>0</c:v>
                </c:pt>
                <c:pt idx="7">
                  <c:v>20</c:v>
                </c:pt>
                <c:pt idx="8">
                  <c:v>46.666666666666245</c:v>
                </c:pt>
                <c:pt idx="9">
                  <c:v>73.333333333333258</c:v>
                </c:pt>
                <c:pt idx="10">
                  <c:v>86.666666666666671</c:v>
                </c:pt>
                <c:pt idx="11">
                  <c:v>86.666666666666671</c:v>
                </c:pt>
                <c:pt idx="12">
                  <c:v>93.333333333333258</c:v>
                </c:pt>
                <c:pt idx="13">
                  <c:v>100</c:v>
                </c:pt>
                <c:pt idx="14">
                  <c:v>100</c:v>
                </c:pt>
                <c:pt idx="15">
                  <c:v>100</c:v>
                </c:pt>
                <c:pt idx="16">
                  <c:v>100</c:v>
                </c:pt>
                <c:pt idx="17">
                  <c:v>100</c:v>
                </c:pt>
                <c:pt idx="18">
                  <c:v>100</c:v>
                </c:pt>
                <c:pt idx="19">
                  <c:v>100</c:v>
                </c:pt>
                <c:pt idx="20">
                  <c:v>100</c:v>
                </c:pt>
                <c:pt idx="21">
                  <c:v>100</c:v>
                </c:pt>
                <c:pt idx="22">
                  <c:v>100</c:v>
                </c:pt>
                <c:pt idx="23">
                  <c:v>100</c:v>
                </c:pt>
                <c:pt idx="24">
                  <c:v>100</c:v>
                </c:pt>
              </c:numCache>
            </c:numRef>
          </c:val>
        </c:ser>
        <c:marker val="1"/>
        <c:axId val="30535680"/>
        <c:axId val="30537600"/>
      </c:lineChart>
      <c:catAx>
        <c:axId val="30535680"/>
        <c:scaling>
          <c:orientation val="minMax"/>
        </c:scaling>
        <c:delete val="1"/>
        <c:axPos val="b"/>
        <c:numFmt formatCode="General" sourceLinked="1"/>
        <c:tickLblPos val="none"/>
        <c:crossAx val="30537600"/>
        <c:crosses val="autoZero"/>
        <c:auto val="1"/>
        <c:lblAlgn val="ctr"/>
        <c:lblOffset val="100"/>
        <c:tickLblSkip val="2"/>
      </c:catAx>
      <c:valAx>
        <c:axId val="30537600"/>
        <c:scaling>
          <c:orientation val="minMax"/>
          <c:max val="100"/>
        </c:scaling>
        <c:delete val="1"/>
        <c:axPos val="l"/>
        <c:numFmt formatCode="0" sourceLinked="1"/>
        <c:tickLblPos val="none"/>
        <c:crossAx val="30535680"/>
        <c:crosses val="autoZero"/>
        <c:crossBetween val="between"/>
        <c:majorUnit val="20"/>
      </c:valAx>
    </c:plotArea>
    <c:legend>
      <c:legendPos val="r"/>
      <c:layout>
        <c:manualLayout>
          <c:xMode val="edge"/>
          <c:yMode val="edge"/>
          <c:x val="0.10676349879015549"/>
          <c:y val="0.15392584547621246"/>
          <c:w val="0.19143496918572794"/>
          <c:h val="0.24674631188342902"/>
        </c:manualLayout>
      </c:layout>
    </c:legend>
    <c:plotVisOnly val="1"/>
  </c:chart>
  <c:txPr>
    <a:bodyPr/>
    <a:lstStyle/>
    <a:p>
      <a:pPr>
        <a:defRPr sz="1100">
          <a:latin typeface="+mj-lt"/>
        </a:defRPr>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0.12179516429704262"/>
          <c:y val="9.033496837485562E-2"/>
          <c:w val="0.79063095461814092"/>
          <c:h val="0.72878062117235343"/>
        </c:manualLayout>
      </c:layout>
      <c:lineChart>
        <c:grouping val="standard"/>
        <c:ser>
          <c:idx val="0"/>
          <c:order val="0"/>
          <c:tx>
            <c:v>Frontal Reef</c:v>
          </c:tx>
          <c:cat>
            <c:numRef>
              <c:f>'Lab schizophrys 20-11'!$U$37:$U$61</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schizophrys 20-11'!$V$37:$V$61</c:f>
              <c:numCache>
                <c:formatCode>0</c:formatCode>
                <c:ptCount val="25"/>
                <c:pt idx="0">
                  <c:v>0</c:v>
                </c:pt>
                <c:pt idx="1">
                  <c:v>0</c:v>
                </c:pt>
                <c:pt idx="2">
                  <c:v>0</c:v>
                </c:pt>
                <c:pt idx="3">
                  <c:v>0</c:v>
                </c:pt>
                <c:pt idx="4">
                  <c:v>26.666666666666668</c:v>
                </c:pt>
                <c:pt idx="5">
                  <c:v>46.666666666666536</c:v>
                </c:pt>
                <c:pt idx="6">
                  <c:v>60</c:v>
                </c:pt>
                <c:pt idx="7">
                  <c:v>80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numCache>
            </c:numRef>
          </c:val>
        </c:ser>
        <c:marker val="1"/>
        <c:axId val="30884992"/>
        <c:axId val="30886528"/>
      </c:lineChart>
      <c:catAx>
        <c:axId val="30884992"/>
        <c:scaling>
          <c:orientation val="minMax"/>
        </c:scaling>
        <c:axPos val="b"/>
        <c:numFmt formatCode="General" sourceLinked="1"/>
        <c:tickLblPos val="nextTo"/>
        <c:crossAx val="30886528"/>
        <c:crosses val="autoZero"/>
        <c:auto val="1"/>
        <c:lblAlgn val="ctr"/>
        <c:lblOffset val="100"/>
        <c:tickLblSkip val="2"/>
      </c:catAx>
      <c:valAx>
        <c:axId val="30886528"/>
        <c:scaling>
          <c:orientation val="minMax"/>
          <c:max val="100"/>
        </c:scaling>
        <c:axPos val="l"/>
        <c:numFmt formatCode="0" sourceLinked="1"/>
        <c:tickLblPos val="nextTo"/>
        <c:crossAx val="30884992"/>
        <c:crosses val="autoZero"/>
        <c:crossBetween val="between"/>
        <c:majorUnit val="20"/>
      </c:valAx>
    </c:plotArea>
    <c:legend>
      <c:legendPos val="r"/>
      <c:layout>
        <c:manualLayout>
          <c:xMode val="edge"/>
          <c:yMode val="edge"/>
          <c:x val="0.11011496214887218"/>
          <c:y val="1.2163393368932341E-2"/>
          <c:w val="0.22057674829377669"/>
          <c:h val="0.22758922376082324"/>
        </c:manualLayout>
      </c:layout>
    </c:legend>
    <c:plotVisOnly val="1"/>
  </c:chart>
  <c:txPr>
    <a:bodyPr/>
    <a:lstStyle/>
    <a:p>
      <a:pPr>
        <a:defRPr sz="1100">
          <a:latin typeface="+mj-lt"/>
        </a:defRPr>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0.12179511516917772"/>
          <c:y val="9.7997707183153843E-2"/>
          <c:w val="0.79736329833770758"/>
          <c:h val="0.72878058346154995"/>
        </c:manualLayout>
      </c:layout>
      <c:lineChart>
        <c:grouping val="standard"/>
        <c:ser>
          <c:idx val="1"/>
          <c:order val="0"/>
          <c:tx>
            <c:strRef>
              <c:f>'Lab smclear 20-11'!$W$36</c:f>
              <c:strCache>
                <c:ptCount val="1"/>
                <c:pt idx="0">
                  <c:v>Back Reef</c:v>
                </c:pt>
              </c:strCache>
            </c:strRef>
          </c:tx>
          <c:spPr>
            <a:ln>
              <a:solidFill>
                <a:srgbClr val="C00000"/>
              </a:solidFill>
            </a:ln>
          </c:spPr>
          <c:marker>
            <c:spPr>
              <a:solidFill>
                <a:srgbClr val="C00000"/>
              </a:solidFill>
              <a:ln>
                <a:solidFill>
                  <a:srgbClr val="C00000"/>
                </a:solidFill>
              </a:ln>
            </c:spPr>
          </c:marker>
          <c:cat>
            <c:numRef>
              <c:f>'Lab smclear 20-11'!$U$37:$U$61</c:f>
              <c:numCache>
                <c:formatCode>General</c:formatCode>
                <c:ptCount val="25"/>
                <c:pt idx="0">
                  <c:v>0</c:v>
                </c:pt>
                <c:pt idx="1">
                  <c:v>6</c:v>
                </c:pt>
                <c:pt idx="2">
                  <c:v>12</c:v>
                </c:pt>
                <c:pt idx="3">
                  <c:v>18</c:v>
                </c:pt>
                <c:pt idx="4">
                  <c:v>24</c:v>
                </c:pt>
                <c:pt idx="5">
                  <c:v>30</c:v>
                </c:pt>
                <c:pt idx="6">
                  <c:v>36</c:v>
                </c:pt>
                <c:pt idx="7">
                  <c:v>42</c:v>
                </c:pt>
                <c:pt idx="8">
                  <c:v>48</c:v>
                </c:pt>
                <c:pt idx="9">
                  <c:v>54</c:v>
                </c:pt>
                <c:pt idx="10">
                  <c:v>60</c:v>
                </c:pt>
                <c:pt idx="11">
                  <c:v>66</c:v>
                </c:pt>
                <c:pt idx="12">
                  <c:v>72</c:v>
                </c:pt>
                <c:pt idx="13">
                  <c:v>78</c:v>
                </c:pt>
                <c:pt idx="14">
                  <c:v>84</c:v>
                </c:pt>
                <c:pt idx="15">
                  <c:v>90</c:v>
                </c:pt>
                <c:pt idx="16">
                  <c:v>96</c:v>
                </c:pt>
                <c:pt idx="17">
                  <c:v>102</c:v>
                </c:pt>
                <c:pt idx="18">
                  <c:v>108</c:v>
                </c:pt>
                <c:pt idx="19">
                  <c:v>114</c:v>
                </c:pt>
                <c:pt idx="20">
                  <c:v>120</c:v>
                </c:pt>
                <c:pt idx="21">
                  <c:v>126</c:v>
                </c:pt>
                <c:pt idx="22">
                  <c:v>132</c:v>
                </c:pt>
                <c:pt idx="23">
                  <c:v>138</c:v>
                </c:pt>
                <c:pt idx="24">
                  <c:v>144</c:v>
                </c:pt>
              </c:numCache>
            </c:numRef>
          </c:cat>
          <c:val>
            <c:numRef>
              <c:f>'Lab smclear 20-11'!$W$37:$W$61</c:f>
              <c:numCache>
                <c:formatCode>0</c:formatCode>
                <c:ptCount val="25"/>
                <c:pt idx="0">
                  <c:v>0</c:v>
                </c:pt>
                <c:pt idx="1">
                  <c:v>0</c:v>
                </c:pt>
                <c:pt idx="2">
                  <c:v>0</c:v>
                </c:pt>
                <c:pt idx="3">
                  <c:v>0</c:v>
                </c:pt>
                <c:pt idx="4">
                  <c:v>6.666666666666667</c:v>
                </c:pt>
                <c:pt idx="5">
                  <c:v>33.333333333333329</c:v>
                </c:pt>
                <c:pt idx="6">
                  <c:v>33.333333333333329</c:v>
                </c:pt>
                <c:pt idx="7">
                  <c:v>53.333333333333336</c:v>
                </c:pt>
                <c:pt idx="8">
                  <c:v>66.666666666666657</c:v>
                </c:pt>
                <c:pt idx="9">
                  <c:v>86.666666666666671</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numCache>
            </c:numRef>
          </c:val>
        </c:ser>
        <c:marker val="1"/>
        <c:axId val="30898816"/>
        <c:axId val="30915968"/>
      </c:lineChart>
      <c:catAx>
        <c:axId val="30898816"/>
        <c:scaling>
          <c:orientation val="minMax"/>
        </c:scaling>
        <c:delete val="1"/>
        <c:axPos val="b"/>
        <c:numFmt formatCode="General" sourceLinked="1"/>
        <c:tickLblPos val="none"/>
        <c:crossAx val="30915968"/>
        <c:crosses val="autoZero"/>
        <c:auto val="1"/>
        <c:lblAlgn val="ctr"/>
        <c:lblOffset val="100"/>
        <c:tickLblSkip val="2"/>
      </c:catAx>
      <c:valAx>
        <c:axId val="30915968"/>
        <c:scaling>
          <c:orientation val="minMax"/>
          <c:max val="100"/>
        </c:scaling>
        <c:delete val="1"/>
        <c:axPos val="l"/>
        <c:numFmt formatCode="0" sourceLinked="1"/>
        <c:tickLblPos val="none"/>
        <c:crossAx val="30898816"/>
        <c:crosses val="autoZero"/>
        <c:crossBetween val="between"/>
        <c:majorUnit val="20"/>
      </c:valAx>
    </c:plotArea>
    <c:legend>
      <c:legendPos val="r"/>
      <c:layout>
        <c:manualLayout>
          <c:xMode val="edge"/>
          <c:yMode val="edge"/>
          <c:x val="9.318115583599583E-2"/>
          <c:y val="3.8983316740579907E-2"/>
          <c:w val="0.23048420517893753"/>
          <c:h val="0.33486876640420676"/>
        </c:manualLayout>
      </c:layout>
    </c:legend>
    <c:plotVisOnly val="1"/>
  </c:chart>
  <c:txPr>
    <a:bodyPr/>
    <a:lstStyle/>
    <a:p>
      <a:pPr>
        <a:defRPr sz="1100">
          <a:latin typeface="+mj-lt"/>
        </a:defRPr>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0.10982940429786749"/>
          <c:y val="0.11621526266550802"/>
          <c:w val="0.83892825896762901"/>
          <c:h val="0.70516185476815463"/>
        </c:manualLayout>
      </c:layout>
      <c:lineChart>
        <c:grouping val="standard"/>
        <c:ser>
          <c:idx val="1"/>
          <c:order val="0"/>
          <c:tx>
            <c:v>Lagoon</c:v>
          </c:tx>
          <c:spPr>
            <a:ln>
              <a:solidFill>
                <a:srgbClr val="C00000"/>
              </a:solidFill>
            </a:ln>
          </c:spPr>
          <c:marker>
            <c:spPr>
              <a:solidFill>
                <a:srgbClr val="C00000"/>
              </a:solidFill>
              <a:ln>
                <a:solidFill>
                  <a:srgbClr val="C00000"/>
                </a:solidFill>
              </a:ln>
            </c:spPr>
          </c:marker>
          <c:cat>
            <c:numRef>
              <c:f>'Field grapsus'!$A$28:$A$43</c:f>
              <c:numCache>
                <c:formatCode>0</c:formatCode>
                <c:ptCount val="16"/>
                <c:pt idx="0">
                  <c:v>0</c:v>
                </c:pt>
                <c:pt idx="1">
                  <c:v>15</c:v>
                </c:pt>
                <c:pt idx="2">
                  <c:v>24</c:v>
                </c:pt>
                <c:pt idx="3">
                  <c:v>39</c:v>
                </c:pt>
                <c:pt idx="4">
                  <c:v>48</c:v>
                </c:pt>
                <c:pt idx="5">
                  <c:v>63</c:v>
                </c:pt>
                <c:pt idx="6">
                  <c:v>72</c:v>
                </c:pt>
                <c:pt idx="7">
                  <c:v>87</c:v>
                </c:pt>
                <c:pt idx="8">
                  <c:v>96</c:v>
                </c:pt>
                <c:pt idx="9">
                  <c:v>120</c:v>
                </c:pt>
                <c:pt idx="10">
                  <c:v>135</c:v>
                </c:pt>
                <c:pt idx="11">
                  <c:v>144</c:v>
                </c:pt>
                <c:pt idx="12">
                  <c:v>159</c:v>
                </c:pt>
                <c:pt idx="13">
                  <c:v>174</c:v>
                </c:pt>
                <c:pt idx="14">
                  <c:v>183</c:v>
                </c:pt>
                <c:pt idx="15">
                  <c:v>198</c:v>
                </c:pt>
              </c:numCache>
            </c:numRef>
          </c:cat>
          <c:val>
            <c:numRef>
              <c:f>'Field grapsus'!$E$28:$E$43</c:f>
              <c:numCache>
                <c:formatCode>0</c:formatCode>
                <c:ptCount val="16"/>
                <c:pt idx="0">
                  <c:v>0</c:v>
                </c:pt>
                <c:pt idx="1">
                  <c:v>0</c:v>
                </c:pt>
                <c:pt idx="2">
                  <c:v>0</c:v>
                </c:pt>
                <c:pt idx="3">
                  <c:v>0</c:v>
                </c:pt>
                <c:pt idx="4">
                  <c:v>7.1428571428571415</c:v>
                </c:pt>
                <c:pt idx="5">
                  <c:v>35.714285714285715</c:v>
                </c:pt>
                <c:pt idx="6">
                  <c:v>42.857142857142769</c:v>
                </c:pt>
                <c:pt idx="7">
                  <c:v>50</c:v>
                </c:pt>
                <c:pt idx="8">
                  <c:v>71.428571428571388</c:v>
                </c:pt>
                <c:pt idx="9">
                  <c:v>78.571428571428427</c:v>
                </c:pt>
                <c:pt idx="10">
                  <c:v>92.857142857142819</c:v>
                </c:pt>
                <c:pt idx="11">
                  <c:v>100</c:v>
                </c:pt>
                <c:pt idx="12">
                  <c:v>100</c:v>
                </c:pt>
                <c:pt idx="13">
                  <c:v>100</c:v>
                </c:pt>
                <c:pt idx="14">
                  <c:v>100</c:v>
                </c:pt>
                <c:pt idx="15">
                  <c:v>100</c:v>
                </c:pt>
              </c:numCache>
            </c:numRef>
          </c:val>
        </c:ser>
        <c:marker val="1"/>
        <c:axId val="30925184"/>
        <c:axId val="31003776"/>
      </c:lineChart>
      <c:catAx>
        <c:axId val="30925184"/>
        <c:scaling>
          <c:orientation val="minMax"/>
        </c:scaling>
        <c:delete val="1"/>
        <c:axPos val="b"/>
        <c:numFmt formatCode="0" sourceLinked="1"/>
        <c:tickLblPos val="none"/>
        <c:crossAx val="31003776"/>
        <c:crosses val="autoZero"/>
        <c:auto val="1"/>
        <c:lblAlgn val="ctr"/>
        <c:lblOffset val="100"/>
      </c:catAx>
      <c:valAx>
        <c:axId val="31003776"/>
        <c:scaling>
          <c:orientation val="minMax"/>
          <c:max val="100"/>
        </c:scaling>
        <c:delete val="1"/>
        <c:axPos val="l"/>
        <c:numFmt formatCode="0" sourceLinked="1"/>
        <c:tickLblPos val="none"/>
        <c:crossAx val="30925184"/>
        <c:crosses val="autoZero"/>
        <c:crossBetween val="between"/>
        <c:majorUnit val="20"/>
      </c:valAx>
      <c:spPr>
        <a:noFill/>
        <a:ln w="25400">
          <a:noFill/>
        </a:ln>
      </c:spPr>
    </c:plotArea>
    <c:legend>
      <c:legendPos val="r"/>
      <c:layout>
        <c:manualLayout>
          <c:xMode val="edge"/>
          <c:yMode val="edge"/>
          <c:x val="0.11424351195020903"/>
          <c:y val="0.20630061756867937"/>
          <c:w val="0.19497639768671451"/>
          <c:h val="0.19957076735547288"/>
        </c:manualLayout>
      </c:layout>
    </c:legend>
    <c:plotVisOnly val="1"/>
  </c:chart>
  <c:txPr>
    <a:bodyPr/>
    <a:lstStyle/>
    <a:p>
      <a:pPr>
        <a:defRPr sz="1100">
          <a:latin typeface="+mj-lt"/>
        </a:defRPr>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0.10172384207685897"/>
          <c:y val="8.9759039317410472E-2"/>
          <c:w val="0.8373333333333336"/>
          <c:h val="0.74782407407408125"/>
        </c:manualLayout>
      </c:layout>
      <c:lineChart>
        <c:grouping val="standard"/>
        <c:ser>
          <c:idx val="0"/>
          <c:order val="0"/>
          <c:tx>
            <c:v>Back Reef</c:v>
          </c:tx>
          <c:cat>
            <c:numRef>
              <c:f>'cymo Field'!$B$39:$B$54</c:f>
              <c:numCache>
                <c:formatCode>0</c:formatCode>
                <c:ptCount val="16"/>
                <c:pt idx="0">
                  <c:v>0</c:v>
                </c:pt>
                <c:pt idx="1">
                  <c:v>15</c:v>
                </c:pt>
                <c:pt idx="2">
                  <c:v>24</c:v>
                </c:pt>
                <c:pt idx="3">
                  <c:v>39</c:v>
                </c:pt>
                <c:pt idx="4">
                  <c:v>48</c:v>
                </c:pt>
                <c:pt idx="5">
                  <c:v>63</c:v>
                </c:pt>
                <c:pt idx="6">
                  <c:v>72</c:v>
                </c:pt>
                <c:pt idx="7">
                  <c:v>87</c:v>
                </c:pt>
                <c:pt idx="8">
                  <c:v>96</c:v>
                </c:pt>
                <c:pt idx="9">
                  <c:v>120</c:v>
                </c:pt>
                <c:pt idx="10">
                  <c:v>135</c:v>
                </c:pt>
                <c:pt idx="11">
                  <c:v>144</c:v>
                </c:pt>
                <c:pt idx="12">
                  <c:v>159</c:v>
                </c:pt>
                <c:pt idx="13">
                  <c:v>174</c:v>
                </c:pt>
                <c:pt idx="14">
                  <c:v>183</c:v>
                </c:pt>
                <c:pt idx="15">
                  <c:v>198</c:v>
                </c:pt>
              </c:numCache>
            </c:numRef>
          </c:cat>
          <c:val>
            <c:numRef>
              <c:f>'cymo Field'!$AH$4:$AH$19</c:f>
              <c:numCache>
                <c:formatCode>0</c:formatCode>
                <c:ptCount val="16"/>
                <c:pt idx="0">
                  <c:v>0</c:v>
                </c:pt>
                <c:pt idx="1">
                  <c:v>0</c:v>
                </c:pt>
                <c:pt idx="2">
                  <c:v>0</c:v>
                </c:pt>
                <c:pt idx="3">
                  <c:v>0</c:v>
                </c:pt>
                <c:pt idx="4">
                  <c:v>3.4482758620689653</c:v>
                </c:pt>
                <c:pt idx="5">
                  <c:v>17.241379310344829</c:v>
                </c:pt>
                <c:pt idx="6">
                  <c:v>17.241379310344829</c:v>
                </c:pt>
                <c:pt idx="7">
                  <c:v>34.482758620689658</c:v>
                </c:pt>
                <c:pt idx="8">
                  <c:v>48.275862068965516</c:v>
                </c:pt>
                <c:pt idx="9">
                  <c:v>75.862068965517267</c:v>
                </c:pt>
                <c:pt idx="10">
                  <c:v>89.655172413792826</c:v>
                </c:pt>
                <c:pt idx="11">
                  <c:v>100</c:v>
                </c:pt>
                <c:pt idx="12">
                  <c:v>100</c:v>
                </c:pt>
                <c:pt idx="13">
                  <c:v>100</c:v>
                </c:pt>
                <c:pt idx="14">
                  <c:v>100</c:v>
                </c:pt>
                <c:pt idx="15">
                  <c:v>100</c:v>
                </c:pt>
              </c:numCache>
            </c:numRef>
          </c:val>
        </c:ser>
        <c:marker val="1"/>
        <c:axId val="31015296"/>
        <c:axId val="31016832"/>
      </c:lineChart>
      <c:catAx>
        <c:axId val="31015296"/>
        <c:scaling>
          <c:orientation val="minMax"/>
        </c:scaling>
        <c:axPos val="b"/>
        <c:numFmt formatCode="0" sourceLinked="1"/>
        <c:tickLblPos val="nextTo"/>
        <c:txPr>
          <a:bodyPr rot="0" vert="horz"/>
          <a:lstStyle/>
          <a:p>
            <a:pPr>
              <a:defRPr/>
            </a:pPr>
            <a:endParaRPr lang="en-US"/>
          </a:p>
        </c:txPr>
        <c:crossAx val="31016832"/>
        <c:crosses val="autoZero"/>
        <c:auto val="1"/>
        <c:lblAlgn val="ctr"/>
        <c:lblOffset val="100"/>
      </c:catAx>
      <c:valAx>
        <c:axId val="31016832"/>
        <c:scaling>
          <c:orientation val="minMax"/>
          <c:max val="100"/>
        </c:scaling>
        <c:axPos val="l"/>
        <c:numFmt formatCode="0" sourceLinked="1"/>
        <c:tickLblPos val="nextTo"/>
        <c:crossAx val="31015296"/>
        <c:crosses val="autoZero"/>
        <c:crossBetween val="between"/>
        <c:majorUnit val="20"/>
      </c:valAx>
    </c:plotArea>
    <c:legend>
      <c:legendPos val="r"/>
      <c:layout>
        <c:manualLayout>
          <c:xMode val="edge"/>
          <c:yMode val="edge"/>
          <c:x val="0.11526380109812359"/>
          <c:y val="8.2616154968584529E-2"/>
          <c:w val="0.22909665547038571"/>
          <c:h val="0.19200470355433241"/>
        </c:manualLayout>
      </c:layout>
    </c:legend>
    <c:plotVisOnly val="1"/>
  </c:chart>
  <c:txPr>
    <a:bodyPr/>
    <a:lstStyle/>
    <a:p>
      <a:pPr>
        <a:defRPr sz="1100">
          <a:latin typeface="+mj-lt"/>
          <a:cs typeface="Times New Roman" pitchFamily="18" charset="0"/>
        </a:defRPr>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0.10172384207685904"/>
          <c:y val="8.9759039317410541E-2"/>
          <c:w val="0.8373333333333336"/>
          <c:h val="0.7478240740740818"/>
        </c:manualLayout>
      </c:layout>
      <c:lineChart>
        <c:grouping val="standard"/>
        <c:ser>
          <c:idx val="1"/>
          <c:order val="0"/>
          <c:tx>
            <c:v>Lagoon</c:v>
          </c:tx>
          <c:spPr>
            <a:ln>
              <a:solidFill>
                <a:srgbClr val="C00000"/>
              </a:solidFill>
            </a:ln>
          </c:spPr>
          <c:marker>
            <c:spPr>
              <a:solidFill>
                <a:srgbClr val="C00000"/>
              </a:solidFill>
              <a:ln>
                <a:solidFill>
                  <a:srgbClr val="C00000"/>
                </a:solidFill>
              </a:ln>
            </c:spPr>
          </c:marker>
          <c:cat>
            <c:numRef>
              <c:f>'cymo Field'!$B$39:$B$54</c:f>
              <c:numCache>
                <c:formatCode>0</c:formatCode>
                <c:ptCount val="16"/>
                <c:pt idx="0">
                  <c:v>0</c:v>
                </c:pt>
                <c:pt idx="1">
                  <c:v>15</c:v>
                </c:pt>
                <c:pt idx="2">
                  <c:v>24</c:v>
                </c:pt>
                <c:pt idx="3">
                  <c:v>39</c:v>
                </c:pt>
                <c:pt idx="4">
                  <c:v>48</c:v>
                </c:pt>
                <c:pt idx="5">
                  <c:v>63</c:v>
                </c:pt>
                <c:pt idx="6">
                  <c:v>72</c:v>
                </c:pt>
                <c:pt idx="7">
                  <c:v>87</c:v>
                </c:pt>
                <c:pt idx="8">
                  <c:v>96</c:v>
                </c:pt>
                <c:pt idx="9">
                  <c:v>120</c:v>
                </c:pt>
                <c:pt idx="10">
                  <c:v>135</c:v>
                </c:pt>
                <c:pt idx="11">
                  <c:v>144</c:v>
                </c:pt>
                <c:pt idx="12">
                  <c:v>159</c:v>
                </c:pt>
                <c:pt idx="13">
                  <c:v>174</c:v>
                </c:pt>
                <c:pt idx="14">
                  <c:v>183</c:v>
                </c:pt>
                <c:pt idx="15">
                  <c:v>198</c:v>
                </c:pt>
              </c:numCache>
            </c:numRef>
          </c:cat>
          <c:val>
            <c:numRef>
              <c:f>'cymo Field'!$BO$4:$BO$19</c:f>
              <c:numCache>
                <c:formatCode>0</c:formatCode>
                <c:ptCount val="16"/>
                <c:pt idx="0">
                  <c:v>0</c:v>
                </c:pt>
                <c:pt idx="1">
                  <c:v>0</c:v>
                </c:pt>
                <c:pt idx="2">
                  <c:v>0</c:v>
                </c:pt>
                <c:pt idx="3">
                  <c:v>0</c:v>
                </c:pt>
                <c:pt idx="4">
                  <c:v>0</c:v>
                </c:pt>
                <c:pt idx="5">
                  <c:v>0</c:v>
                </c:pt>
                <c:pt idx="6">
                  <c:v>0</c:v>
                </c:pt>
                <c:pt idx="7">
                  <c:v>3.7037037037037042</c:v>
                </c:pt>
                <c:pt idx="8">
                  <c:v>14.81481481481482</c:v>
                </c:pt>
                <c:pt idx="9">
                  <c:v>29.629629629629626</c:v>
                </c:pt>
                <c:pt idx="10">
                  <c:v>33.333333333333329</c:v>
                </c:pt>
                <c:pt idx="11">
                  <c:v>55.555555555555557</c:v>
                </c:pt>
                <c:pt idx="12">
                  <c:v>66.666666666666657</c:v>
                </c:pt>
                <c:pt idx="13">
                  <c:v>81.481481481481481</c:v>
                </c:pt>
                <c:pt idx="14">
                  <c:v>96.296296296296291</c:v>
                </c:pt>
                <c:pt idx="15">
                  <c:v>100</c:v>
                </c:pt>
              </c:numCache>
            </c:numRef>
          </c:val>
        </c:ser>
        <c:marker val="1"/>
        <c:axId val="31040256"/>
        <c:axId val="31042176"/>
      </c:lineChart>
      <c:catAx>
        <c:axId val="31040256"/>
        <c:scaling>
          <c:orientation val="minMax"/>
        </c:scaling>
        <c:delete val="1"/>
        <c:axPos val="b"/>
        <c:numFmt formatCode="0" sourceLinked="1"/>
        <c:tickLblPos val="none"/>
        <c:crossAx val="31042176"/>
        <c:crosses val="autoZero"/>
        <c:auto val="1"/>
        <c:lblAlgn val="ctr"/>
        <c:lblOffset val="100"/>
      </c:catAx>
      <c:valAx>
        <c:axId val="31042176"/>
        <c:scaling>
          <c:orientation val="minMax"/>
          <c:max val="100"/>
        </c:scaling>
        <c:delete val="1"/>
        <c:axPos val="l"/>
        <c:numFmt formatCode="0" sourceLinked="1"/>
        <c:tickLblPos val="none"/>
        <c:crossAx val="31040256"/>
        <c:crosses val="autoZero"/>
        <c:crossBetween val="between"/>
        <c:majorUnit val="20"/>
      </c:valAx>
    </c:plotArea>
    <c:legend>
      <c:legendPos val="r"/>
      <c:layout>
        <c:manualLayout>
          <c:xMode val="edge"/>
          <c:yMode val="edge"/>
          <c:x val="0.10412468790017508"/>
          <c:y val="0.18061613953551636"/>
          <c:w val="0.22909665547038571"/>
          <c:h val="0.19200470355433241"/>
        </c:manualLayout>
      </c:layout>
    </c:legend>
    <c:plotVisOnly val="1"/>
  </c:chart>
  <c:txPr>
    <a:bodyPr/>
    <a:lstStyle/>
    <a:p>
      <a:pPr>
        <a:defRPr sz="1100">
          <a:latin typeface="+mj-lt"/>
          <a:cs typeface="Times New Roman" pitchFamily="18" charset="0"/>
        </a:defRPr>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9.8571741032371027E-2"/>
          <c:y val="0.11621536891221977"/>
          <c:w val="0.83892825896762901"/>
          <c:h val="0.70516185476815463"/>
        </c:manualLayout>
      </c:layout>
      <c:lineChart>
        <c:grouping val="standard"/>
        <c:ser>
          <c:idx val="0"/>
          <c:order val="0"/>
          <c:tx>
            <c:v>Back Reef</c:v>
          </c:tx>
          <c:marker>
            <c:spPr>
              <a:solidFill>
                <a:schemeClr val="accent1"/>
              </a:solidFill>
            </c:spPr>
          </c:marker>
          <c:cat>
            <c:numRef>
              <c:f>'Field grapsus'!$A$28:$A$43</c:f>
              <c:numCache>
                <c:formatCode>0</c:formatCode>
                <c:ptCount val="16"/>
                <c:pt idx="0">
                  <c:v>0</c:v>
                </c:pt>
                <c:pt idx="1">
                  <c:v>15</c:v>
                </c:pt>
                <c:pt idx="2">
                  <c:v>24</c:v>
                </c:pt>
                <c:pt idx="3">
                  <c:v>39</c:v>
                </c:pt>
                <c:pt idx="4">
                  <c:v>48</c:v>
                </c:pt>
                <c:pt idx="5">
                  <c:v>63</c:v>
                </c:pt>
                <c:pt idx="6">
                  <c:v>72</c:v>
                </c:pt>
                <c:pt idx="7">
                  <c:v>87</c:v>
                </c:pt>
                <c:pt idx="8">
                  <c:v>96</c:v>
                </c:pt>
                <c:pt idx="9">
                  <c:v>120</c:v>
                </c:pt>
                <c:pt idx="10">
                  <c:v>135</c:v>
                </c:pt>
                <c:pt idx="11">
                  <c:v>144</c:v>
                </c:pt>
                <c:pt idx="12">
                  <c:v>159</c:v>
                </c:pt>
                <c:pt idx="13">
                  <c:v>174</c:v>
                </c:pt>
                <c:pt idx="14">
                  <c:v>183</c:v>
                </c:pt>
                <c:pt idx="15">
                  <c:v>198</c:v>
                </c:pt>
              </c:numCache>
            </c:numRef>
          </c:cat>
          <c:val>
            <c:numRef>
              <c:f>'Field grapsus'!$D$28:$D$43</c:f>
              <c:numCache>
                <c:formatCode>0</c:formatCode>
                <c:ptCount val="16"/>
                <c:pt idx="0">
                  <c:v>0</c:v>
                </c:pt>
                <c:pt idx="1">
                  <c:v>0</c:v>
                </c:pt>
                <c:pt idx="2">
                  <c:v>0</c:v>
                </c:pt>
                <c:pt idx="3">
                  <c:v>0</c:v>
                </c:pt>
                <c:pt idx="4">
                  <c:v>46.666666666666536</c:v>
                </c:pt>
                <c:pt idx="5">
                  <c:v>80</c:v>
                </c:pt>
                <c:pt idx="6">
                  <c:v>86.666666666666671</c:v>
                </c:pt>
                <c:pt idx="7">
                  <c:v>100</c:v>
                </c:pt>
                <c:pt idx="8">
                  <c:v>100</c:v>
                </c:pt>
                <c:pt idx="9">
                  <c:v>100</c:v>
                </c:pt>
                <c:pt idx="10">
                  <c:v>100</c:v>
                </c:pt>
                <c:pt idx="11">
                  <c:v>100</c:v>
                </c:pt>
                <c:pt idx="12">
                  <c:v>100</c:v>
                </c:pt>
                <c:pt idx="13">
                  <c:v>100</c:v>
                </c:pt>
                <c:pt idx="14">
                  <c:v>100</c:v>
                </c:pt>
                <c:pt idx="15">
                  <c:v>100</c:v>
                </c:pt>
              </c:numCache>
            </c:numRef>
          </c:val>
        </c:ser>
        <c:marker val="1"/>
        <c:axId val="31130752"/>
        <c:axId val="31184768"/>
      </c:lineChart>
      <c:catAx>
        <c:axId val="31130752"/>
        <c:scaling>
          <c:orientation val="minMax"/>
        </c:scaling>
        <c:axPos val="b"/>
        <c:numFmt formatCode="0" sourceLinked="1"/>
        <c:tickLblPos val="nextTo"/>
        <c:crossAx val="31184768"/>
        <c:crosses val="autoZero"/>
        <c:auto val="1"/>
        <c:lblAlgn val="ctr"/>
        <c:lblOffset val="100"/>
      </c:catAx>
      <c:valAx>
        <c:axId val="31184768"/>
        <c:scaling>
          <c:orientation val="minMax"/>
          <c:max val="100"/>
        </c:scaling>
        <c:axPos val="l"/>
        <c:numFmt formatCode="0" sourceLinked="1"/>
        <c:tickLblPos val="nextTo"/>
        <c:crossAx val="31130752"/>
        <c:crosses val="autoZero"/>
        <c:crossBetween val="between"/>
        <c:majorUnit val="20"/>
      </c:valAx>
      <c:spPr>
        <a:noFill/>
        <a:ln w="25400">
          <a:noFill/>
        </a:ln>
      </c:spPr>
    </c:plotArea>
    <c:legend>
      <c:legendPos val="r"/>
      <c:layout>
        <c:manualLayout>
          <c:xMode val="edge"/>
          <c:yMode val="edge"/>
          <c:x val="0.11049102305585549"/>
          <c:y val="0.10989136517236538"/>
          <c:w val="0.19497639768671451"/>
          <c:h val="0.19957076735547288"/>
        </c:manualLayout>
      </c:layout>
    </c:legend>
    <c:plotVisOnly val="1"/>
  </c:chart>
  <c:txPr>
    <a:bodyPr/>
    <a:lstStyle/>
    <a:p>
      <a:pPr>
        <a:defRPr sz="1100">
          <a:latin typeface="+mj-lt"/>
        </a:defRPr>
      </a:pPr>
      <a:endParaRPr lang="en-US"/>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en-NZ"/>
  <c:chart>
    <c:autoTitleDeleted val="1"/>
    <c:plotArea>
      <c:layout>
        <c:manualLayout>
          <c:layoutTarget val="inner"/>
          <c:xMode val="edge"/>
          <c:yMode val="edge"/>
          <c:x val="6.7019855197430769E-2"/>
          <c:y val="0.11447294988082868"/>
          <c:w val="0.89926898515364517"/>
          <c:h val="0.74374377958280635"/>
        </c:manualLayout>
      </c:layout>
      <c:lineChart>
        <c:grouping val="standard"/>
        <c:ser>
          <c:idx val="1"/>
          <c:order val="0"/>
          <c:tx>
            <c:v>Lagoon</c:v>
          </c:tx>
          <c:spPr>
            <a:ln>
              <a:solidFill>
                <a:srgbClr val="C00000"/>
              </a:solidFill>
            </a:ln>
          </c:spPr>
          <c:marker>
            <c:spPr>
              <a:solidFill>
                <a:srgbClr val="C00000"/>
              </a:solidFill>
              <a:ln>
                <a:solidFill>
                  <a:srgbClr val="C00000"/>
                </a:solidFill>
              </a:ln>
            </c:spPr>
          </c:marker>
          <c:cat>
            <c:numRef>
              <c:f>'Field sml clear'!$B$27:$B$42</c:f>
              <c:numCache>
                <c:formatCode>0</c:formatCode>
                <c:ptCount val="16"/>
                <c:pt idx="0">
                  <c:v>0</c:v>
                </c:pt>
                <c:pt idx="1">
                  <c:v>15</c:v>
                </c:pt>
                <c:pt idx="2">
                  <c:v>24</c:v>
                </c:pt>
                <c:pt idx="3">
                  <c:v>39</c:v>
                </c:pt>
                <c:pt idx="4">
                  <c:v>48</c:v>
                </c:pt>
                <c:pt idx="5">
                  <c:v>63</c:v>
                </c:pt>
                <c:pt idx="6">
                  <c:v>72</c:v>
                </c:pt>
                <c:pt idx="7">
                  <c:v>87</c:v>
                </c:pt>
                <c:pt idx="8">
                  <c:v>96</c:v>
                </c:pt>
                <c:pt idx="9">
                  <c:v>120</c:v>
                </c:pt>
                <c:pt idx="10">
                  <c:v>135</c:v>
                </c:pt>
                <c:pt idx="11">
                  <c:v>144</c:v>
                </c:pt>
                <c:pt idx="12">
                  <c:v>159</c:v>
                </c:pt>
                <c:pt idx="13">
                  <c:v>174</c:v>
                </c:pt>
                <c:pt idx="14">
                  <c:v>183</c:v>
                </c:pt>
                <c:pt idx="15">
                  <c:v>198</c:v>
                </c:pt>
              </c:numCache>
            </c:numRef>
          </c:cat>
          <c:val>
            <c:numRef>
              <c:f>'Field sml clear'!$E$27:$E$42</c:f>
              <c:numCache>
                <c:formatCode>0</c:formatCode>
                <c:ptCount val="16"/>
                <c:pt idx="0">
                  <c:v>0</c:v>
                </c:pt>
                <c:pt idx="1">
                  <c:v>0</c:v>
                </c:pt>
                <c:pt idx="2">
                  <c:v>0</c:v>
                </c:pt>
                <c:pt idx="3">
                  <c:v>0</c:v>
                </c:pt>
                <c:pt idx="4">
                  <c:v>0</c:v>
                </c:pt>
                <c:pt idx="5">
                  <c:v>14.285714285714286</c:v>
                </c:pt>
                <c:pt idx="6">
                  <c:v>28.571428571428569</c:v>
                </c:pt>
                <c:pt idx="7">
                  <c:v>42.857142857142769</c:v>
                </c:pt>
                <c:pt idx="8">
                  <c:v>57.142857142857139</c:v>
                </c:pt>
                <c:pt idx="9">
                  <c:v>57.142857142857139</c:v>
                </c:pt>
                <c:pt idx="10">
                  <c:v>71.428571428571388</c:v>
                </c:pt>
                <c:pt idx="11">
                  <c:v>78.571428571428427</c:v>
                </c:pt>
                <c:pt idx="12">
                  <c:v>100</c:v>
                </c:pt>
                <c:pt idx="13" formatCode="General">
                  <c:v>100</c:v>
                </c:pt>
                <c:pt idx="14" formatCode="General">
                  <c:v>100</c:v>
                </c:pt>
                <c:pt idx="15" formatCode="General">
                  <c:v>100</c:v>
                </c:pt>
              </c:numCache>
            </c:numRef>
          </c:val>
        </c:ser>
        <c:marker val="1"/>
        <c:axId val="31190400"/>
        <c:axId val="31245824"/>
      </c:lineChart>
      <c:catAx>
        <c:axId val="31190400"/>
        <c:scaling>
          <c:orientation val="minMax"/>
        </c:scaling>
        <c:delete val="1"/>
        <c:axPos val="b"/>
        <c:numFmt formatCode="0" sourceLinked="1"/>
        <c:tickLblPos val="none"/>
        <c:crossAx val="31245824"/>
        <c:crosses val="autoZero"/>
        <c:auto val="1"/>
        <c:lblAlgn val="ctr"/>
        <c:lblOffset val="100"/>
      </c:catAx>
      <c:valAx>
        <c:axId val="31245824"/>
        <c:scaling>
          <c:orientation val="minMax"/>
          <c:max val="100"/>
        </c:scaling>
        <c:delete val="1"/>
        <c:axPos val="l"/>
        <c:numFmt formatCode="0" sourceLinked="1"/>
        <c:tickLblPos val="none"/>
        <c:crossAx val="31190400"/>
        <c:crosses val="autoZero"/>
        <c:crossBetween val="between"/>
        <c:majorUnit val="20"/>
      </c:valAx>
    </c:plotArea>
    <c:legend>
      <c:legendPos val="r"/>
      <c:layout>
        <c:manualLayout>
          <c:xMode val="edge"/>
          <c:yMode val="edge"/>
          <c:x val="9.8116280887648386E-2"/>
          <c:y val="0.24487205216215341"/>
          <c:w val="0.18894731266556264"/>
          <c:h val="0.19914442862612086"/>
        </c:manualLayout>
      </c:layout>
    </c:legend>
    <c:plotVisOnly val="1"/>
  </c:chart>
  <c:txPr>
    <a:bodyPr/>
    <a:lstStyle/>
    <a:p>
      <a:pPr>
        <a:defRPr sz="1100">
          <a:latin typeface="+mj-lt"/>
          <a:cs typeface="Times New Roman" pitchFamily="18" charset="0"/>
        </a:defRPr>
      </a:pPr>
      <a:endParaRPr lang="en-US"/>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en-NZ"/>
  <c:chart>
    <c:autoTitleDeleted val="1"/>
    <c:plotArea>
      <c:layout>
        <c:manualLayout>
          <c:layoutTarget val="inner"/>
          <c:xMode val="edge"/>
          <c:yMode val="edge"/>
          <c:x val="6.7019855197430769E-2"/>
          <c:y val="0.11447294988082868"/>
          <c:w val="0.89926898515364539"/>
          <c:h val="0.74374377958280613"/>
        </c:manualLayout>
      </c:layout>
      <c:lineChart>
        <c:grouping val="standard"/>
        <c:ser>
          <c:idx val="0"/>
          <c:order val="0"/>
          <c:tx>
            <c:v>Back Reef</c:v>
          </c:tx>
          <c:cat>
            <c:numRef>
              <c:f>'Field sml clear'!$B$27:$B$42</c:f>
              <c:numCache>
                <c:formatCode>0</c:formatCode>
                <c:ptCount val="16"/>
                <c:pt idx="0">
                  <c:v>0</c:v>
                </c:pt>
                <c:pt idx="1">
                  <c:v>15</c:v>
                </c:pt>
                <c:pt idx="2">
                  <c:v>24</c:v>
                </c:pt>
                <c:pt idx="3">
                  <c:v>39</c:v>
                </c:pt>
                <c:pt idx="4">
                  <c:v>48</c:v>
                </c:pt>
                <c:pt idx="5">
                  <c:v>63</c:v>
                </c:pt>
                <c:pt idx="6">
                  <c:v>72</c:v>
                </c:pt>
                <c:pt idx="7">
                  <c:v>87</c:v>
                </c:pt>
                <c:pt idx="8">
                  <c:v>96</c:v>
                </c:pt>
                <c:pt idx="9">
                  <c:v>120</c:v>
                </c:pt>
                <c:pt idx="10">
                  <c:v>135</c:v>
                </c:pt>
                <c:pt idx="11">
                  <c:v>144</c:v>
                </c:pt>
                <c:pt idx="12">
                  <c:v>159</c:v>
                </c:pt>
                <c:pt idx="13">
                  <c:v>174</c:v>
                </c:pt>
                <c:pt idx="14">
                  <c:v>183</c:v>
                </c:pt>
                <c:pt idx="15">
                  <c:v>198</c:v>
                </c:pt>
              </c:numCache>
            </c:numRef>
          </c:cat>
          <c:val>
            <c:numRef>
              <c:f>'Field sml clear'!$D$27:$D$42</c:f>
              <c:numCache>
                <c:formatCode>0</c:formatCode>
                <c:ptCount val="16"/>
                <c:pt idx="0">
                  <c:v>0</c:v>
                </c:pt>
                <c:pt idx="1">
                  <c:v>0</c:v>
                </c:pt>
                <c:pt idx="2">
                  <c:v>0</c:v>
                </c:pt>
                <c:pt idx="3">
                  <c:v>0</c:v>
                </c:pt>
                <c:pt idx="4">
                  <c:v>13.333333333333334</c:v>
                </c:pt>
                <c:pt idx="5">
                  <c:v>40</c:v>
                </c:pt>
                <c:pt idx="6">
                  <c:v>53.333333333333336</c:v>
                </c:pt>
                <c:pt idx="7">
                  <c:v>66.666666666666657</c:v>
                </c:pt>
                <c:pt idx="8">
                  <c:v>80</c:v>
                </c:pt>
                <c:pt idx="9">
                  <c:v>93.333333333333258</c:v>
                </c:pt>
                <c:pt idx="10">
                  <c:v>100</c:v>
                </c:pt>
                <c:pt idx="11">
                  <c:v>100</c:v>
                </c:pt>
                <c:pt idx="12">
                  <c:v>100</c:v>
                </c:pt>
                <c:pt idx="13" formatCode="General">
                  <c:v>100</c:v>
                </c:pt>
                <c:pt idx="14" formatCode="General">
                  <c:v>100</c:v>
                </c:pt>
                <c:pt idx="15" formatCode="General">
                  <c:v>100</c:v>
                </c:pt>
              </c:numCache>
            </c:numRef>
          </c:val>
        </c:ser>
        <c:marker val="1"/>
        <c:axId val="31261440"/>
        <c:axId val="31262976"/>
      </c:lineChart>
      <c:catAx>
        <c:axId val="31261440"/>
        <c:scaling>
          <c:orientation val="minMax"/>
        </c:scaling>
        <c:axPos val="b"/>
        <c:numFmt formatCode="0" sourceLinked="1"/>
        <c:tickLblPos val="nextTo"/>
        <c:crossAx val="31262976"/>
        <c:crosses val="autoZero"/>
        <c:auto val="1"/>
        <c:lblAlgn val="ctr"/>
        <c:lblOffset val="100"/>
      </c:catAx>
      <c:valAx>
        <c:axId val="31262976"/>
        <c:scaling>
          <c:orientation val="minMax"/>
          <c:max val="100"/>
        </c:scaling>
        <c:axPos val="l"/>
        <c:numFmt formatCode="0" sourceLinked="1"/>
        <c:tickLblPos val="nextTo"/>
        <c:crossAx val="31261440"/>
        <c:crosses val="autoZero"/>
        <c:crossBetween val="between"/>
        <c:majorUnit val="20"/>
      </c:valAx>
    </c:plotArea>
    <c:legend>
      <c:legendPos val="r"/>
      <c:layout>
        <c:manualLayout>
          <c:xMode val="edge"/>
          <c:yMode val="edge"/>
          <c:x val="0.10769875946892268"/>
          <c:y val="0.16111135712740113"/>
          <c:w val="0.18894731266556253"/>
          <c:h val="0.19914442862612081"/>
        </c:manualLayout>
      </c:layout>
    </c:legend>
    <c:plotVisOnly val="1"/>
  </c:chart>
  <c:txPr>
    <a:bodyPr/>
    <a:lstStyle/>
    <a:p>
      <a:pPr>
        <a:defRPr sz="1100">
          <a:latin typeface="+mj-lt"/>
          <a:cs typeface="Times New Roman" pitchFamily="18" charset="0"/>
        </a:defRPr>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52B3F631-981D-47A9-81B0-C7A5D08C82F4}" type="datetimeFigureOut">
              <a:rPr lang="en-NZ" smtClean="0"/>
              <a:pPr/>
              <a:t>8/07/2012</a:t>
            </a:fld>
            <a:endParaRPr lang="en-NZ"/>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D04C50D1-EF72-447D-A459-C22085CCC4C6}" type="slidenum">
              <a:rPr lang="en-NZ" smtClean="0"/>
              <a:pPr/>
              <a:t>‹#›</a:t>
            </a:fld>
            <a:endParaRPr lang="en-NZ"/>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4168AEE-1F1C-4FAA-8675-890F8B94A184}" type="datetimeFigureOut">
              <a:rPr lang="en-US" smtClean="0"/>
              <a:pPr/>
              <a:t>7/8/2012</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7669CA94-611C-4991-A29A-562D11518DE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69CA94-611C-4991-A29A-562D11518DE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sz="1500" kern="1200" dirty="0" smtClean="0">
                <a:solidFill>
                  <a:schemeClr val="tx1"/>
                </a:solidFill>
                <a:latin typeface="+mn-lt"/>
                <a:ea typeface="+mn-ea"/>
                <a:cs typeface="+mn-cs"/>
              </a:rPr>
              <a:t>- The final stage of larval development in benthic marine organisms involves selecting a suitable habitat in which to settle.</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dirty="0" smtClean="0">
                <a:solidFill>
                  <a:schemeClr val="tx1"/>
                </a:solidFill>
                <a:latin typeface="+mn-lt"/>
                <a:ea typeface="+mn-ea"/>
                <a:cs typeface="+mn-cs"/>
              </a:rPr>
              <a:t> The process of settlement and metamorphosis often involves a specific cue or a combination of physical and/or chemical cues, which reliably</a:t>
            </a:r>
            <a:r>
              <a:rPr lang="en-NZ" sz="1500" kern="1200" baseline="0" dirty="0" smtClean="0">
                <a:solidFill>
                  <a:schemeClr val="tx1"/>
                </a:solidFill>
                <a:latin typeface="+mn-lt"/>
                <a:ea typeface="+mn-ea"/>
                <a:cs typeface="+mn-cs"/>
              </a:rPr>
              <a:t> identifies a suitable settlement habitat</a:t>
            </a:r>
            <a:r>
              <a:rPr lang="en-NZ" sz="15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NZ" sz="1500" kern="1200" dirty="0" smtClean="0">
                <a:solidFill>
                  <a:schemeClr val="tx1"/>
                </a:solidFill>
                <a:latin typeface="+mn-lt"/>
                <a:ea typeface="+mn-ea"/>
                <a:cs typeface="+mn-cs"/>
              </a:rPr>
              <a:t>- These cues can be both general and apply to many species, such as the chemical cues associated with conspecifics, and species specific, such as the presence of macroalgae species for the blue crab</a:t>
            </a:r>
            <a:endParaRPr lang="en-US" dirty="0"/>
          </a:p>
        </p:txBody>
      </p:sp>
      <p:sp>
        <p:nvSpPr>
          <p:cNvPr id="4" name="Slide Number Placeholder 3"/>
          <p:cNvSpPr>
            <a:spLocks noGrp="1"/>
          </p:cNvSpPr>
          <p:nvPr>
            <p:ph type="sldNum" sz="quarter" idx="10"/>
          </p:nvPr>
        </p:nvSpPr>
        <p:spPr/>
        <p:txBody>
          <a:bodyPr/>
          <a:lstStyle/>
          <a:p>
            <a:fld id="{7669CA94-611C-4991-A29A-562D11518DE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sz="1500" kern="1200" dirty="0" smtClean="0">
                <a:solidFill>
                  <a:schemeClr val="tx1"/>
                </a:solidFill>
                <a:latin typeface="+mn-lt"/>
                <a:ea typeface="+mn-ea"/>
                <a:cs typeface="+mn-cs"/>
              </a:rPr>
              <a:t>- Not the same</a:t>
            </a:r>
            <a:r>
              <a:rPr lang="en-NZ" sz="1500" kern="1200" baseline="0" dirty="0" smtClean="0">
                <a:solidFill>
                  <a:schemeClr val="tx1"/>
                </a:solidFill>
                <a:latin typeface="+mn-lt"/>
                <a:ea typeface="+mn-ea"/>
                <a:cs typeface="+mn-cs"/>
              </a:rPr>
              <a:t> process</a:t>
            </a:r>
            <a:endParaRPr lang="en-NZ" sz="15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dirty="0" smtClean="0">
                <a:solidFill>
                  <a:schemeClr val="tx1"/>
                </a:solidFill>
                <a:latin typeface="+mn-lt"/>
                <a:ea typeface="+mn-ea"/>
                <a:cs typeface="+mn-cs"/>
              </a:rPr>
              <a:t> However in many biofouling</a:t>
            </a:r>
            <a:r>
              <a:rPr lang="en-NZ" sz="1500" kern="1200" baseline="0" dirty="0" smtClean="0">
                <a:solidFill>
                  <a:schemeClr val="tx1"/>
                </a:solidFill>
                <a:latin typeface="+mn-lt"/>
                <a:ea typeface="+mn-ea"/>
                <a:cs typeface="+mn-cs"/>
              </a:rPr>
              <a:t> organisms it is tightly coupled and hard to distinguish between the two</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baseline="0" dirty="0" smtClean="0">
                <a:solidFill>
                  <a:schemeClr val="tx1"/>
                </a:solidFill>
                <a:latin typeface="+mn-lt"/>
                <a:ea typeface="+mn-ea"/>
                <a:cs typeface="+mn-cs"/>
              </a:rPr>
              <a:t> In other species they are not so coupled and the organism does not progress into metamorphosis if stimulatory cues are absent. </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baseline="0" dirty="0" smtClean="0">
                <a:solidFill>
                  <a:schemeClr val="tx1"/>
                </a:solidFill>
                <a:latin typeface="+mn-lt"/>
                <a:ea typeface="+mn-ea"/>
                <a:cs typeface="+mn-cs"/>
              </a:rPr>
              <a:t> They may return to the plankton and repeat the process of locating and selecting a suitable habitat.</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baseline="0" dirty="0" smtClean="0">
                <a:solidFill>
                  <a:schemeClr val="tx1"/>
                </a:solidFill>
                <a:latin typeface="+mn-lt"/>
                <a:ea typeface="+mn-ea"/>
                <a:cs typeface="+mn-cs"/>
              </a:rPr>
              <a:t> this process is often referred to as “delayed metamorphosis” – where the larvae are competent to settle but due to the absence of cues do not</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baseline="0" dirty="0" smtClean="0">
                <a:solidFill>
                  <a:schemeClr val="tx1"/>
                </a:solidFill>
                <a:latin typeface="+mn-lt"/>
                <a:ea typeface="+mn-ea"/>
                <a:cs typeface="+mn-cs"/>
              </a:rPr>
              <a:t> A delay in metamorphosis is thought to in some </a:t>
            </a:r>
            <a:r>
              <a:rPr lang="en-NZ" sz="1500" kern="1200" baseline="0" dirty="0" err="1" smtClean="0">
                <a:solidFill>
                  <a:schemeClr val="tx1"/>
                </a:solidFill>
                <a:latin typeface="+mn-lt"/>
                <a:ea typeface="+mn-ea"/>
                <a:cs typeface="+mn-cs"/>
              </a:rPr>
              <a:t>spp</a:t>
            </a:r>
            <a:r>
              <a:rPr lang="en-NZ" sz="1500" kern="1200" baseline="0" dirty="0" smtClean="0">
                <a:solidFill>
                  <a:schemeClr val="tx1"/>
                </a:solidFill>
                <a:latin typeface="+mn-lt"/>
                <a:ea typeface="+mn-ea"/>
                <a:cs typeface="+mn-cs"/>
              </a:rPr>
              <a:t> have ecological costs as it extends time in the plankton – known to be a vulnerable period</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kern="1200" baseline="0" dirty="0" smtClean="0">
                <a:solidFill>
                  <a:schemeClr val="tx1"/>
                </a:solidFill>
                <a:latin typeface="+mn-lt"/>
                <a:ea typeface="+mn-ea"/>
                <a:cs typeface="+mn-cs"/>
              </a:rPr>
              <a:t> and also physiological costs as it has been found to reduce the growth rate in post-metamorphic juveniles and reduce the fitness of their offspring</a:t>
            </a:r>
            <a:endParaRPr lang="en-NZ" sz="1500" kern="1200" dirty="0" smtClean="0">
              <a:solidFill>
                <a:schemeClr val="tx1"/>
              </a:solidFill>
              <a:latin typeface="+mn-lt"/>
              <a:ea typeface="+mn-ea"/>
              <a:cs typeface="+mn-cs"/>
            </a:endParaRPr>
          </a:p>
          <a:p>
            <a:endParaRPr lang="en-US" sz="1500" dirty="0"/>
          </a:p>
        </p:txBody>
      </p:sp>
      <p:sp>
        <p:nvSpPr>
          <p:cNvPr id="4" name="Slide Number Placeholder 3"/>
          <p:cNvSpPr>
            <a:spLocks noGrp="1"/>
          </p:cNvSpPr>
          <p:nvPr>
            <p:ph type="sldNum" sz="quarter" idx="10"/>
          </p:nvPr>
        </p:nvSpPr>
        <p:spPr/>
        <p:txBody>
          <a:bodyPr/>
          <a:lstStyle/>
          <a:p>
            <a:fld id="{7669CA94-611C-4991-A29A-562D11518DE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NZ" sz="1500" dirty="0" smtClean="0"/>
              <a:t>Most studies on settlement in Brachyuran crabs that have occurred within the last decade focus on identifying cues that shorter or lengthen TTM</a:t>
            </a:r>
            <a:r>
              <a:rPr lang="en-NZ" sz="1500" baseline="0" dirty="0" smtClean="0"/>
              <a:t> in these </a:t>
            </a:r>
            <a:r>
              <a:rPr lang="en-NZ" sz="1500" dirty="0" smtClean="0"/>
              <a:t>common species</a:t>
            </a:r>
          </a:p>
          <a:p>
            <a:pPr>
              <a:buFontTx/>
              <a:buChar char="-"/>
            </a:pPr>
            <a:r>
              <a:rPr lang="en-NZ" sz="1500" dirty="0" smtClean="0"/>
              <a:t>These studies have found that TTM can often be shortened by 15 – 25% upon exposure to chemical cues</a:t>
            </a:r>
            <a:r>
              <a:rPr lang="en-NZ" sz="1500" baseline="0" dirty="0" smtClean="0"/>
              <a:t> which can </a:t>
            </a:r>
            <a:r>
              <a:rPr lang="en-NZ" sz="1500" dirty="0" smtClean="0"/>
              <a:t>be sourced from:</a:t>
            </a:r>
          </a:p>
          <a:p>
            <a:pPr lvl="1">
              <a:buFontTx/>
              <a:buChar char="-"/>
            </a:pPr>
            <a:r>
              <a:rPr lang="en-NZ" sz="1500" dirty="0" smtClean="0"/>
              <a:t>The presence of adults, aquatic </a:t>
            </a:r>
            <a:r>
              <a:rPr lang="en-NZ" sz="1500" dirty="0" err="1" smtClean="0"/>
              <a:t>vege</a:t>
            </a:r>
            <a:r>
              <a:rPr lang="en-NZ" sz="1500" dirty="0" smtClean="0"/>
              <a:t>, biofilms, conspecifics, related crabs species and potential prey</a:t>
            </a:r>
          </a:p>
          <a:p>
            <a:pPr>
              <a:buFontTx/>
              <a:buChar char="-"/>
            </a:pPr>
            <a:endParaRPr lang="en-US" sz="1500" dirty="0"/>
          </a:p>
        </p:txBody>
      </p:sp>
      <p:sp>
        <p:nvSpPr>
          <p:cNvPr id="4" name="Slide Number Placeholder 3"/>
          <p:cNvSpPr>
            <a:spLocks noGrp="1"/>
          </p:cNvSpPr>
          <p:nvPr>
            <p:ph type="sldNum" sz="quarter" idx="10"/>
          </p:nvPr>
        </p:nvSpPr>
        <p:spPr/>
        <p:txBody>
          <a:bodyPr/>
          <a:lstStyle/>
          <a:p>
            <a:fld id="{7669CA94-611C-4991-A29A-562D11518DE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lnSpcReduction="10000"/>
          </a:bodyPr>
          <a:lstStyle/>
          <a:p>
            <a:pPr>
              <a:buFont typeface="Arial" pitchFamily="34" charset="0"/>
              <a:buChar char="•"/>
            </a:pPr>
            <a:r>
              <a:rPr lang="en-NZ" sz="1400" i="0" baseline="0" dirty="0" smtClean="0">
                <a:solidFill>
                  <a:schemeClr val="tx1"/>
                </a:solidFill>
              </a:rPr>
              <a:t>Here is where my work comes in</a:t>
            </a:r>
          </a:p>
          <a:p>
            <a:pPr>
              <a:buFont typeface="Arial" pitchFamily="34" charset="0"/>
              <a:buChar char="•"/>
            </a:pPr>
            <a:r>
              <a:rPr lang="en-NZ" sz="1400" i="0" baseline="0" dirty="0" smtClean="0">
                <a:solidFill>
                  <a:schemeClr val="tx1"/>
                </a:solidFill>
              </a:rPr>
              <a:t>Ambient underwater sound is composed of a wide range of frequencies </a:t>
            </a:r>
          </a:p>
          <a:p>
            <a:pPr>
              <a:buFont typeface="Arial" pitchFamily="34" charset="0"/>
              <a:buChar char="•"/>
            </a:pPr>
            <a:r>
              <a:rPr lang="en-NZ" sz="1400" i="0" baseline="0" dirty="0" smtClean="0">
                <a:solidFill>
                  <a:schemeClr val="tx1"/>
                </a:solidFill>
              </a:rPr>
              <a:t>Abiotic sources are usually produced by the effect of the wind and the waves and typically produce sound in the frequency band of 50 – 1000 Hz.</a:t>
            </a:r>
          </a:p>
          <a:p>
            <a:pPr>
              <a:buFont typeface="Arial" pitchFamily="34" charset="0"/>
              <a:buChar char="•"/>
            </a:pPr>
            <a:r>
              <a:rPr lang="en-NZ" sz="1400" i="0" baseline="0" dirty="0" smtClean="0">
                <a:solidFill>
                  <a:schemeClr val="tx1"/>
                </a:solidFill>
              </a:rPr>
              <a:t>Biotic sounds are produced by a range of activities by marine life including communication, repro displays, territory defence, feeding and echolocation. These sounds can cover a very large frequency range of about 50 – 50,000 Hz.</a:t>
            </a:r>
          </a:p>
          <a:p>
            <a:pPr>
              <a:buFont typeface="Arial" pitchFamily="34" charset="0"/>
              <a:buChar char="•"/>
            </a:pPr>
            <a:r>
              <a:rPr lang="en-NZ" sz="1400" i="0" baseline="0" dirty="0" smtClean="0">
                <a:solidFill>
                  <a:schemeClr val="tx1"/>
                </a:solidFill>
              </a:rPr>
              <a:t>Anthropogenic sounds are also present and are produced by a range of human activities that range from infrasound to ultrasound.</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400" i="0" baseline="0" dirty="0" smtClean="0">
                <a:solidFill>
                  <a:schemeClr val="tx1"/>
                </a:solidFill>
              </a:rPr>
              <a:t> reefs are a major source of sound in the ocean and typically the major component of reef sound is produced by the animals inhabiting it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400" i="0" baseline="0" dirty="0" smtClean="0">
                <a:solidFill>
                  <a:schemeClr val="tx1"/>
                </a:solidFill>
              </a:rPr>
              <a:t>For these reasons it is logical to expect that differences in the presence and abundance of resident animals will result in different coastal habitats generating different underwater sounds.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400" i="0" kern="1200" baseline="0" dirty="0" smtClean="0">
                <a:solidFill>
                  <a:schemeClr val="tx1"/>
                </a:solidFill>
                <a:latin typeface="+mn-lt"/>
                <a:ea typeface="+mn-ea"/>
                <a:cs typeface="+mn-cs"/>
              </a:rPr>
              <a:t>An acoustic cues that conveys both directional and habitat type and quality information would be of high value to larval stages of coastal organisms attempting to remotely locate a suitable settlement habitat.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NZ" sz="1400" i="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400" dirty="0" smtClean="0">
              <a:solidFill>
                <a:schemeClr val="tx1"/>
              </a:solidFill>
            </a:endParaRPr>
          </a:p>
          <a:p>
            <a:pPr>
              <a:buFont typeface="Arial" pitchFamily="34" charset="0"/>
              <a:buNone/>
            </a:pPr>
            <a:endParaRPr lang="en-NZ" sz="1400" i="0" baseline="0" dirty="0" smtClean="0">
              <a:solidFill>
                <a:schemeClr val="tx1"/>
              </a:solidFill>
            </a:endParaRPr>
          </a:p>
          <a:p>
            <a:pPr>
              <a:buFont typeface="Arial" pitchFamily="34" charset="0"/>
              <a:buChar char="•"/>
            </a:pPr>
            <a:endParaRPr lang="en-US" sz="1400" i="0" dirty="0">
              <a:solidFill>
                <a:schemeClr val="tx1"/>
              </a:solidFill>
            </a:endParaRPr>
          </a:p>
        </p:txBody>
      </p:sp>
      <p:sp>
        <p:nvSpPr>
          <p:cNvPr id="4" name="Slide Number Placeholder 3"/>
          <p:cNvSpPr>
            <a:spLocks noGrp="1"/>
          </p:cNvSpPr>
          <p:nvPr>
            <p:ph type="sldNum" sz="quarter" idx="10"/>
          </p:nvPr>
        </p:nvSpPr>
        <p:spPr/>
        <p:txBody>
          <a:bodyPr/>
          <a:lstStyle/>
          <a:p>
            <a:fld id="{7669CA94-611C-4991-A29A-562D11518DE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a:buFont typeface="Arial" pitchFamily="34" charset="0"/>
              <a:buChar char="•"/>
            </a:pPr>
            <a:r>
              <a:rPr lang="en-NZ" sz="1200" kern="1200" dirty="0" smtClean="0">
                <a:solidFill>
                  <a:schemeClr val="tx1"/>
                </a:solidFill>
                <a:latin typeface="+mn-lt"/>
                <a:ea typeface="+mn-ea"/>
                <a:cs typeface="+mn-cs"/>
              </a:rPr>
              <a:t>In</a:t>
            </a:r>
            <a:r>
              <a:rPr lang="en-NZ" sz="1200" kern="1200" baseline="0" dirty="0" smtClean="0">
                <a:solidFill>
                  <a:schemeClr val="tx1"/>
                </a:solidFill>
                <a:latin typeface="+mn-lt"/>
                <a:ea typeface="+mn-ea"/>
                <a:cs typeface="+mn-cs"/>
              </a:rPr>
              <a:t> the past there have been two published studies which have broadly examined differences in the underwater acoustic environment in shallow coastal waters in typical temperate and tropical reefs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i="0" kern="1200" baseline="0" dirty="0" smtClean="0">
                <a:solidFill>
                  <a:schemeClr val="tx1"/>
                </a:solidFill>
                <a:latin typeface="+mn-lt"/>
                <a:ea typeface="+mn-ea"/>
                <a:cs typeface="+mn-cs"/>
              </a:rPr>
              <a:t> One of these provided evidence that there are significant differences in the spectral and temporal composition of ambient sound associated with different coastal habitat types over relatively small spatial scales in subtropical far north of New Zealand.</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dirty="0" smtClean="0"/>
              <a:t>CLICK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dirty="0" smtClean="0"/>
              <a:t>The other enabled some broad inferences to be made from daytime</a:t>
            </a:r>
            <a:r>
              <a:rPr lang="en-NZ" baseline="0" dirty="0" smtClean="0"/>
              <a:t> point sampling of the acoustic profiles of reefs in relation to the fish communities and benthic characteristics.</a:t>
            </a:r>
            <a:endParaRPr lang="en-NZ"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i="0" kern="1200" baseline="0" dirty="0" smtClean="0">
                <a:solidFill>
                  <a:schemeClr val="tx1"/>
                </a:solidFill>
                <a:latin typeface="+mn-lt"/>
                <a:ea typeface="+mn-ea"/>
                <a:cs typeface="+mn-cs"/>
              </a:rPr>
              <a:t>However both of these past studies had limited temporal sampling of underwater sound</a:t>
            </a:r>
            <a:endParaRPr lang="en-NZ"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3748447-877F-43DB-AACE-B6139AC04D5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i="0" kern="1200" baseline="0" dirty="0" smtClean="0">
                <a:solidFill>
                  <a:schemeClr val="tx1"/>
                </a:solidFill>
                <a:latin typeface="+mn-lt"/>
                <a:ea typeface="+mn-ea"/>
                <a:cs typeface="+mn-cs"/>
              </a:rPr>
              <a:t>Therefore, we recorded the underwater sound emitted from three adjacent habitats (fringing reef, back reef and lagoon) at Lizard Island on the Great Barrier Reef, Australia. These recordings were taken at regular hourly intervals over a 24 hour period during the new moon in early summer.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i="0" kern="1200" baseline="0" dirty="0" smtClean="0">
                <a:solidFill>
                  <a:schemeClr val="tx1"/>
                </a:solidFill>
                <a:latin typeface="+mn-lt"/>
                <a:ea typeface="+mn-ea"/>
                <a:cs typeface="+mn-cs"/>
              </a:rPr>
              <a:t>CLICK</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i="0" kern="1200" baseline="0" dirty="0" smtClean="0">
                <a:solidFill>
                  <a:schemeClr val="tx1"/>
                </a:solidFill>
                <a:latin typeface="+mn-lt"/>
                <a:ea typeface="+mn-ea"/>
                <a:cs typeface="+mn-cs"/>
              </a:rPr>
              <a:t>Analyses of the sound recordings revealed marked differences among the habitats in frequency and temporal composition.</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i="0" kern="1200" baseline="0" dirty="0" smtClean="0">
                <a:solidFill>
                  <a:schemeClr val="tx1"/>
                </a:solidFill>
                <a:latin typeface="+mn-lt"/>
                <a:ea typeface="+mn-ea"/>
                <a:cs typeface="+mn-cs"/>
              </a:rPr>
              <a:t>Overall, the sound from fringing reef habitat was significantly louder than the other two habitats throughout the 24 hour period.</a:t>
            </a:r>
            <a:endParaRPr lang="en-NZ" sz="1200" kern="1200" dirty="0" smtClean="0">
              <a:solidFill>
                <a:schemeClr val="tx1"/>
              </a:solidFill>
              <a:latin typeface="+mn-lt"/>
              <a:ea typeface="+mn-ea"/>
              <a:cs typeface="+mn-cs"/>
            </a:endParaRPr>
          </a:p>
          <a:p>
            <a:r>
              <a:rPr lang="en-NZ" sz="1200" kern="1200" baseline="0" dirty="0" smtClean="0">
                <a:solidFill>
                  <a:schemeClr val="tx1"/>
                </a:solidFill>
                <a:latin typeface="+mn-lt"/>
                <a:ea typeface="+mn-ea"/>
                <a:cs typeface="+mn-cs"/>
              </a:rPr>
              <a:t>Most of the spectral variability among the three habitats was observed below 1000 Hz, where the spectral levels peaked at different times of the day within the different habitats. </a:t>
            </a:r>
          </a:p>
          <a:p>
            <a:r>
              <a:rPr lang="en-NZ" sz="1200" kern="1200" baseline="0" dirty="0" smtClean="0">
                <a:solidFill>
                  <a:schemeClr val="tx1"/>
                </a:solidFill>
                <a:latin typeface="+mn-lt"/>
                <a:ea typeface="+mn-ea"/>
                <a:cs typeface="+mn-cs"/>
              </a:rPr>
              <a:t>All three habitats exhibited a marked nocturnal increase in spectral levels in the frequency band 2501-22000 Hz starting at dusk (1800 hrs) and declining at dawn (0600 hrs). </a:t>
            </a:r>
          </a:p>
        </p:txBody>
      </p:sp>
      <p:sp>
        <p:nvSpPr>
          <p:cNvPr id="4" name="Slide Number Placeholder 3"/>
          <p:cNvSpPr>
            <a:spLocks noGrp="1"/>
          </p:cNvSpPr>
          <p:nvPr>
            <p:ph type="sldNum" sz="quarter" idx="10"/>
          </p:nvPr>
        </p:nvSpPr>
        <p:spPr/>
        <p:txBody>
          <a:bodyPr/>
          <a:lstStyle/>
          <a:p>
            <a:fld id="{A3748447-877F-43DB-AACE-B6139AC04D5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a:buFontTx/>
              <a:buChar char="-"/>
            </a:pPr>
            <a:r>
              <a:rPr lang="en-NZ" sz="1200" kern="1200" dirty="0" smtClean="0">
                <a:solidFill>
                  <a:schemeClr val="tx1"/>
                </a:solidFill>
                <a:latin typeface="+mn-lt"/>
                <a:ea typeface="+mn-ea"/>
                <a:cs typeface="+mn-cs"/>
              </a:rPr>
              <a:t>There was also significant diurnal trends the proportion of total sound intensity for site,</a:t>
            </a:r>
          </a:p>
          <a:p>
            <a:pPr>
              <a:buFontTx/>
              <a:buChar char="-"/>
            </a:pPr>
            <a:r>
              <a:rPr lang="en-NZ" sz="1200" kern="1200" dirty="0" smtClean="0">
                <a:solidFill>
                  <a:schemeClr val="tx1"/>
                </a:solidFill>
                <a:latin typeface="+mn-lt"/>
                <a:ea typeface="+mn-ea"/>
                <a:cs typeface="+mn-cs"/>
              </a:rPr>
              <a:t>Overall the majority of the sound energy at each site was in the 2501 – 22000 Hz freq band – acoustic range of snapping shrimp. </a:t>
            </a:r>
          </a:p>
          <a:p>
            <a:pPr>
              <a:buFontTx/>
              <a:buChar char="-"/>
            </a:pPr>
            <a:r>
              <a:rPr lang="en-NZ" sz="1200" kern="1200" dirty="0" smtClean="0">
                <a:solidFill>
                  <a:schemeClr val="tx1"/>
                </a:solidFill>
                <a:latin typeface="+mn-lt"/>
                <a:ea typeface="+mn-ea"/>
                <a:cs typeface="+mn-cs"/>
              </a:rPr>
              <a:t>Fringing</a:t>
            </a:r>
            <a:r>
              <a:rPr lang="en-NZ" sz="1200" kern="1200" baseline="0" dirty="0" smtClean="0">
                <a:solidFill>
                  <a:schemeClr val="tx1"/>
                </a:solidFill>
                <a:latin typeface="+mn-lt"/>
                <a:ea typeface="+mn-ea"/>
                <a:cs typeface="+mn-cs"/>
              </a:rPr>
              <a:t> reef and back reef had similar diurnal trends in </a:t>
            </a:r>
            <a:r>
              <a:rPr lang="en-NZ" sz="1200" kern="1200" baseline="0" dirty="0" err="1" smtClean="0">
                <a:solidFill>
                  <a:schemeClr val="tx1"/>
                </a:solidFill>
                <a:latin typeface="+mn-lt"/>
                <a:ea typeface="+mn-ea"/>
                <a:cs typeface="+mn-cs"/>
              </a:rPr>
              <a:t>Prms</a:t>
            </a:r>
            <a:r>
              <a:rPr lang="en-NZ" sz="1200" kern="1200" baseline="0" dirty="0" smtClean="0">
                <a:solidFill>
                  <a:schemeClr val="tx1"/>
                </a:solidFill>
                <a:latin typeface="+mn-lt"/>
                <a:ea typeface="+mn-ea"/>
                <a:cs typeface="+mn-cs"/>
              </a:rPr>
              <a:t>, where the proportion of total sound intensity </a:t>
            </a:r>
            <a:r>
              <a:rPr lang="en-NZ" sz="1200" kern="1200" dirty="0" smtClean="0">
                <a:solidFill>
                  <a:schemeClr val="tx1"/>
                </a:solidFill>
                <a:latin typeface="+mn-lt"/>
                <a:ea typeface="+mn-ea"/>
                <a:cs typeface="+mn-cs"/>
              </a:rPr>
              <a:t>2501 – 22000 Hz </a:t>
            </a:r>
            <a:r>
              <a:rPr lang="en-NZ" sz="1200" kern="1200" dirty="0" err="1" smtClean="0">
                <a:solidFill>
                  <a:schemeClr val="tx1"/>
                </a:solidFill>
                <a:latin typeface="+mn-lt"/>
                <a:ea typeface="+mn-ea"/>
                <a:cs typeface="+mn-cs"/>
              </a:rPr>
              <a:t>freqy</a:t>
            </a:r>
            <a:r>
              <a:rPr lang="en-NZ" sz="1200" kern="1200" dirty="0" smtClean="0">
                <a:solidFill>
                  <a:schemeClr val="tx1"/>
                </a:solidFill>
                <a:latin typeface="+mn-lt"/>
                <a:ea typeface="+mn-ea"/>
                <a:cs typeface="+mn-cs"/>
              </a:rPr>
              <a:t> band was around 90% during the night time hours and decreasing to around 70 – 80% during daylight</a:t>
            </a:r>
            <a:r>
              <a:rPr lang="en-NZ" sz="1200" kern="1200" baseline="0" dirty="0" smtClean="0">
                <a:solidFill>
                  <a:schemeClr val="tx1"/>
                </a:solidFill>
                <a:latin typeface="+mn-lt"/>
                <a:ea typeface="+mn-ea"/>
                <a:cs typeface="+mn-cs"/>
              </a:rPr>
              <a:t> hours. </a:t>
            </a:r>
          </a:p>
          <a:p>
            <a:pPr>
              <a:buFontTx/>
              <a:buChar char="-"/>
            </a:pPr>
            <a:r>
              <a:rPr lang="en-NZ" sz="1200" kern="1200" baseline="0" dirty="0" smtClean="0">
                <a:solidFill>
                  <a:schemeClr val="tx1"/>
                </a:solidFill>
                <a:latin typeface="+mn-lt"/>
                <a:ea typeface="+mn-ea"/>
                <a:cs typeface="+mn-cs"/>
              </a:rPr>
              <a:t>The energy in this </a:t>
            </a:r>
            <a:r>
              <a:rPr lang="en-NZ" sz="1200" kern="1200" baseline="0" dirty="0" err="1" smtClean="0">
                <a:solidFill>
                  <a:schemeClr val="tx1"/>
                </a:solidFill>
                <a:latin typeface="+mn-lt"/>
                <a:ea typeface="+mn-ea"/>
                <a:cs typeface="+mn-cs"/>
              </a:rPr>
              <a:t>frequ</a:t>
            </a:r>
            <a:r>
              <a:rPr lang="en-NZ" sz="1200" kern="1200" baseline="0" dirty="0" smtClean="0">
                <a:solidFill>
                  <a:schemeClr val="tx1"/>
                </a:solidFill>
                <a:latin typeface="+mn-lt"/>
                <a:ea typeface="+mn-ea"/>
                <a:cs typeface="+mn-cs"/>
              </a:rPr>
              <a:t> band was significantly less in the lagoon habitat with approximately 70% </a:t>
            </a:r>
            <a:r>
              <a:rPr lang="en-NZ" sz="1200" kern="1200" baseline="0" dirty="0" err="1" smtClean="0">
                <a:solidFill>
                  <a:schemeClr val="tx1"/>
                </a:solidFill>
                <a:latin typeface="+mn-lt"/>
                <a:ea typeface="+mn-ea"/>
                <a:cs typeface="+mn-cs"/>
              </a:rPr>
              <a:t>prms</a:t>
            </a:r>
            <a:r>
              <a:rPr lang="en-NZ" sz="1200" kern="1200" baseline="0" dirty="0" smtClean="0">
                <a:solidFill>
                  <a:schemeClr val="tx1"/>
                </a:solidFill>
                <a:latin typeface="+mn-lt"/>
                <a:ea typeface="+mn-ea"/>
                <a:cs typeface="+mn-cs"/>
              </a:rPr>
              <a:t> during the night and decreasing to 50% during the day.</a:t>
            </a:r>
          </a:p>
          <a:p>
            <a:pPr>
              <a:buFontTx/>
              <a:buChar char="-"/>
            </a:pPr>
            <a:r>
              <a:rPr lang="en-NZ" sz="1200" kern="1200" baseline="0" dirty="0" smtClean="0">
                <a:solidFill>
                  <a:schemeClr val="tx1"/>
                </a:solidFill>
                <a:latin typeface="+mn-lt"/>
                <a:ea typeface="+mn-ea"/>
                <a:cs typeface="+mn-cs"/>
              </a:rPr>
              <a:t>CLICK</a:t>
            </a:r>
          </a:p>
          <a:p>
            <a:pPr>
              <a:buFontTx/>
              <a:buChar char="-"/>
            </a:pPr>
            <a:r>
              <a:rPr lang="en-NZ" sz="1200" kern="1200" baseline="0" dirty="0" smtClean="0">
                <a:solidFill>
                  <a:schemeClr val="tx1"/>
                </a:solidFill>
                <a:latin typeface="+mn-lt"/>
                <a:ea typeface="+mn-ea"/>
                <a:cs typeface="+mn-cs"/>
              </a:rPr>
              <a:t>The proportion of sound energy in the 1001 – 2500 Hz freq band was relative constant throughout the day for all three sites.</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200" kern="1200" baseline="0" dirty="0" smtClean="0">
                <a:solidFill>
                  <a:schemeClr val="tx1"/>
                </a:solidFill>
                <a:latin typeface="+mn-lt"/>
                <a:ea typeface="+mn-ea"/>
                <a:cs typeface="+mn-cs"/>
              </a:rPr>
              <a:t>CLICK</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200" kern="1200" baseline="0" dirty="0" smtClean="0">
                <a:solidFill>
                  <a:schemeClr val="tx1"/>
                </a:solidFill>
                <a:latin typeface="+mn-lt"/>
                <a:ea typeface="+mn-ea"/>
                <a:cs typeface="+mn-cs"/>
              </a:rPr>
              <a:t>The majority of the variation among habitats was in the lower freq band of 100 – 1000 Hz which is the freq range where most fish vocalisations occur. </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200" kern="1200" baseline="0" dirty="0" smtClean="0">
                <a:solidFill>
                  <a:schemeClr val="tx1"/>
                </a:solidFill>
                <a:latin typeface="+mn-lt"/>
                <a:ea typeface="+mn-ea"/>
                <a:cs typeface="+mn-cs"/>
              </a:rPr>
              <a:t>All sites had a significant rise in </a:t>
            </a:r>
            <a:r>
              <a:rPr lang="en-NZ" sz="1200" kern="1200" baseline="0" dirty="0" err="1" smtClean="0">
                <a:solidFill>
                  <a:schemeClr val="tx1"/>
                </a:solidFill>
                <a:latin typeface="+mn-lt"/>
                <a:ea typeface="+mn-ea"/>
                <a:cs typeface="+mn-cs"/>
              </a:rPr>
              <a:t>prms</a:t>
            </a:r>
            <a:r>
              <a:rPr lang="en-NZ" sz="1200" kern="1200" baseline="0" dirty="0" smtClean="0">
                <a:solidFill>
                  <a:schemeClr val="tx1"/>
                </a:solidFill>
                <a:latin typeface="+mn-lt"/>
                <a:ea typeface="+mn-ea"/>
                <a:cs typeface="+mn-cs"/>
              </a:rPr>
              <a:t> during the daylight hours. The lagoon habitat peaked at the highest proportion followed by fringing reef and back reef, all at different times of the day. </a:t>
            </a:r>
          </a:p>
          <a:p>
            <a:pPr>
              <a:buFontTx/>
              <a:buChar char="-"/>
            </a:pPr>
            <a:endParaRPr lang="en-NZ"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3748447-877F-43DB-AACE-B6139AC04D5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kern="1200" dirty="0" smtClean="0">
                <a:solidFill>
                  <a:schemeClr val="tx1"/>
                </a:solidFill>
                <a:latin typeface="+mn-lt"/>
                <a:ea typeface="+mn-ea"/>
                <a:cs typeface="+mn-cs"/>
              </a:rPr>
              <a:t> Number</a:t>
            </a:r>
            <a:r>
              <a:rPr lang="en-NZ" sz="1200" kern="1200" baseline="0" dirty="0" smtClean="0">
                <a:solidFill>
                  <a:schemeClr val="tx1"/>
                </a:solidFill>
                <a:latin typeface="+mn-lt"/>
                <a:ea typeface="+mn-ea"/>
                <a:cs typeface="+mn-cs"/>
              </a:rPr>
              <a:t> of snaps produced by snapping shrimp exhibited significant differences for site, time of day and the interaction site x time of day</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kern="1200" baseline="0" dirty="0" smtClean="0">
                <a:solidFill>
                  <a:schemeClr val="tx1"/>
                </a:solidFill>
                <a:latin typeface="+mn-lt"/>
                <a:ea typeface="+mn-ea"/>
                <a:cs typeface="+mn-cs"/>
              </a:rPr>
              <a:t>There were significantly more snaps during the dusk period compared to during the noon period at all sites.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kern="1200" baseline="0" dirty="0" smtClean="0">
                <a:solidFill>
                  <a:schemeClr val="tx1"/>
                </a:solidFill>
                <a:latin typeface="+mn-lt"/>
                <a:ea typeface="+mn-ea"/>
                <a:cs typeface="+mn-cs"/>
              </a:rPr>
              <a:t>Overall the fringing reef site had significantly more snaps produced during both dusk and noon periods compared to the back reef and lagoon sites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kern="1200" baseline="0" dirty="0" smtClean="0">
                <a:solidFill>
                  <a:schemeClr val="tx1"/>
                </a:solidFill>
                <a:latin typeface="+mn-lt"/>
                <a:ea typeface="+mn-ea"/>
                <a:cs typeface="+mn-cs"/>
              </a:rPr>
              <a:t> Both the back reef and lagoon sites had a similar number of snaps produced during the noon period.</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NZ" sz="1200" kern="1200" baseline="0" dirty="0" smtClean="0">
                <a:solidFill>
                  <a:schemeClr val="tx1"/>
                </a:solidFill>
                <a:latin typeface="+mn-lt"/>
                <a:ea typeface="+mn-ea"/>
                <a:cs typeface="+mn-cs"/>
              </a:rPr>
              <a:t>The acoustic variation seen at these habitats appears to be due in a large part to differences in the diurnal acoustic output of some key sound producing organisms dwelling in these habitats, especially fish species and snapping shrimp.</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NZ"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NZ"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3748447-877F-43DB-AACE-B6139AC04D5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NZ" sz="1500" dirty="0" smtClean="0"/>
              <a:t>There have been a number of experimental studies which have concluded that ambient underwater sound emanating from coastal habitats may act as a long distance orientation cues</a:t>
            </a:r>
            <a:r>
              <a:rPr lang="en-NZ" sz="1500" baseline="0" dirty="0" smtClean="0"/>
              <a:t> for</a:t>
            </a:r>
            <a:r>
              <a:rPr lang="en-NZ" sz="1500" dirty="0" smtClean="0"/>
              <a:t> presettlement organisms looking for a habitat</a:t>
            </a:r>
            <a:r>
              <a:rPr lang="en-NZ" sz="1500" baseline="0" dirty="0" smtClean="0"/>
              <a:t> in which to settle</a:t>
            </a:r>
            <a:r>
              <a:rPr lang="en-NZ" sz="1500" dirty="0" smtClean="0"/>
              <a:t>. </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500" dirty="0" smtClean="0"/>
              <a:t>CLICK</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600" kern="1200" baseline="0" dirty="0" smtClean="0">
                <a:solidFill>
                  <a:schemeClr val="tx1"/>
                </a:solidFill>
                <a:latin typeface="+mn-lt"/>
                <a:ea typeface="+mn-ea"/>
                <a:cs typeface="+mn-cs"/>
              </a:rPr>
              <a:t>It is possible that the habitat-related differences in underwater sound that </a:t>
            </a:r>
            <a:r>
              <a:rPr lang="en-NZ" sz="1600" kern="1200" baseline="0" dirty="0" err="1" smtClean="0">
                <a:solidFill>
                  <a:schemeClr val="tx1"/>
                </a:solidFill>
                <a:latin typeface="+mn-lt"/>
                <a:ea typeface="+mn-ea"/>
                <a:cs typeface="+mn-cs"/>
              </a:rPr>
              <a:t>i</a:t>
            </a:r>
            <a:r>
              <a:rPr lang="en-NZ" sz="1600" kern="1200" baseline="0" dirty="0" smtClean="0">
                <a:solidFill>
                  <a:schemeClr val="tx1"/>
                </a:solidFill>
                <a:latin typeface="+mn-lt"/>
                <a:ea typeface="+mn-ea"/>
                <a:cs typeface="+mn-cs"/>
              </a:rPr>
              <a:t> have just discussed are being used to remotely guide the movement of coastal organisms in relation to these habitats.</a:t>
            </a:r>
            <a:endParaRPr lang="en-NZ" sz="1500" dirty="0" smtClean="0"/>
          </a:p>
          <a:p>
            <a:pPr>
              <a:buFontTx/>
              <a:buChar char="-"/>
            </a:pPr>
            <a:r>
              <a:rPr lang="en-NZ" sz="1600" baseline="0" dirty="0" smtClean="0"/>
              <a:t>These studies show that underwater acoustic cues may play a significant role in the recruitment processes of many important coastal species.</a:t>
            </a:r>
          </a:p>
          <a:p>
            <a:pPr marL="0" marR="0" indent="0" algn="l" defTabSz="914400" rtl="0" eaLnBrk="1" fontAlgn="auto" latinLnBrk="0" hangingPunct="1">
              <a:lnSpc>
                <a:spcPct val="100000"/>
              </a:lnSpc>
              <a:spcBef>
                <a:spcPts val="0"/>
              </a:spcBef>
              <a:spcAft>
                <a:spcPts val="0"/>
              </a:spcAft>
              <a:buClrTx/>
              <a:buSzTx/>
              <a:buFontTx/>
              <a:buChar char="-"/>
              <a:tabLst/>
              <a:defRPr/>
            </a:pPr>
            <a:r>
              <a:rPr lang="en-NZ" sz="1600" dirty="0" smtClean="0"/>
              <a:t>However, previously the role of underwater sound as a settlement and metamorphosis cue has not been as thoroughly</a:t>
            </a:r>
            <a:r>
              <a:rPr lang="en-NZ" sz="1600" baseline="0" dirty="0" smtClean="0"/>
              <a:t> </a:t>
            </a:r>
            <a:r>
              <a:rPr lang="en-NZ" sz="1600" dirty="0" smtClean="0"/>
              <a:t>investigated </a:t>
            </a:r>
          </a:p>
          <a:p>
            <a:pPr>
              <a:buFontTx/>
              <a:buChar char="-"/>
            </a:pPr>
            <a:endParaRPr lang="en-NZ" sz="1600" dirty="0" smtClean="0"/>
          </a:p>
          <a:p>
            <a:pPr>
              <a:buFontTx/>
              <a:buChar char="-"/>
            </a:pPr>
            <a:endParaRPr lang="en-NZ" sz="1600" dirty="0" smtClean="0"/>
          </a:p>
        </p:txBody>
      </p:sp>
      <p:sp>
        <p:nvSpPr>
          <p:cNvPr id="4" name="Slide Number Placeholder 3"/>
          <p:cNvSpPr>
            <a:spLocks noGrp="1"/>
          </p:cNvSpPr>
          <p:nvPr>
            <p:ph type="sldNum" sz="quarter" idx="10"/>
          </p:nvPr>
        </p:nvSpPr>
        <p:spPr/>
        <p:txBody>
          <a:bodyPr/>
          <a:lstStyle/>
          <a:p>
            <a:fld id="{7669CA94-611C-4991-A29A-562D11518DE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 Therefore the aim of this</a:t>
            </a:r>
            <a:r>
              <a:rPr lang="en-NZ" baseline="0" dirty="0" smtClean="0"/>
              <a:t> research</a:t>
            </a:r>
            <a:r>
              <a:rPr lang="en-NZ" dirty="0" smtClean="0"/>
              <a:t> was to investigate the influence that sounds emanating from different habitats types have on triggering settlement behaviour and/or shortening TTM in common coral reef crab larvae</a:t>
            </a:r>
          </a:p>
          <a:p>
            <a:pPr>
              <a:buFontTx/>
              <a:buChar char="-"/>
            </a:pPr>
            <a:r>
              <a:rPr lang="en-NZ" dirty="0" smtClean="0"/>
              <a:t>This study was conducted using</a:t>
            </a:r>
            <a:r>
              <a:rPr lang="en-NZ" baseline="0" dirty="0" smtClean="0"/>
              <a:t> </a:t>
            </a:r>
            <a:r>
              <a:rPr lang="en-NZ" dirty="0" smtClean="0"/>
              <a:t>both laboratory and field based experiments</a:t>
            </a:r>
            <a:r>
              <a:rPr lang="en-NZ" baseline="0" dirty="0" smtClean="0"/>
              <a:t> to </a:t>
            </a:r>
            <a:r>
              <a:rPr lang="en-NZ" sz="1200" kern="1200" dirty="0" smtClean="0">
                <a:solidFill>
                  <a:schemeClr val="tx1"/>
                </a:solidFill>
                <a:latin typeface="+mn-lt"/>
                <a:ea typeface="+mn-ea"/>
                <a:cs typeface="+mn-cs"/>
              </a:rPr>
              <a:t>eliminates the suggestion of any potential artefacts created in the laboratory</a:t>
            </a:r>
            <a:endParaRPr lang="en-US" dirty="0"/>
          </a:p>
        </p:txBody>
      </p:sp>
      <p:sp>
        <p:nvSpPr>
          <p:cNvPr id="4" name="Slide Number Placeholder 3"/>
          <p:cNvSpPr>
            <a:spLocks noGrp="1"/>
          </p:cNvSpPr>
          <p:nvPr>
            <p:ph type="sldNum" sz="quarter" idx="10"/>
          </p:nvPr>
        </p:nvSpPr>
        <p:spPr/>
        <p:txBody>
          <a:bodyPr/>
          <a:lstStyle/>
          <a:p>
            <a:fld id="{7669CA94-611C-4991-A29A-562D11518DE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sz="1200" dirty="0" smtClean="0"/>
              <a:t>For the lab</a:t>
            </a:r>
            <a:r>
              <a:rPr lang="en-NZ" sz="1200" baseline="0" dirty="0" smtClean="0"/>
              <a:t> experiments </a:t>
            </a:r>
            <a:r>
              <a:rPr lang="en-NZ" sz="1200" dirty="0" smtClean="0"/>
              <a:t>all</a:t>
            </a:r>
            <a:r>
              <a:rPr lang="en-NZ" sz="1200" baseline="0" dirty="0" smtClean="0"/>
              <a:t> </a:t>
            </a:r>
            <a:r>
              <a:rPr lang="en-NZ" sz="1200" dirty="0" smtClean="0"/>
              <a:t>treatments had a loudspeaker submerged in the water bath</a:t>
            </a:r>
            <a:r>
              <a:rPr lang="en-NZ" sz="1200" baseline="0" dirty="0" smtClean="0"/>
              <a:t> t</a:t>
            </a:r>
            <a:r>
              <a:rPr lang="en-NZ" sz="1200" dirty="0" smtClean="0"/>
              <a:t>he sound replicates only had a continuous 4min looped track of recorded reef sound playing.</a:t>
            </a:r>
            <a:r>
              <a:rPr lang="en-NZ" baseline="0" dirty="0" smtClean="0"/>
              <a:t> </a:t>
            </a:r>
            <a:endParaRPr lang="en-NZ" sz="1200" dirty="0" smtClean="0"/>
          </a:p>
          <a:p>
            <a:pPr>
              <a:buFontTx/>
              <a:buChar char="-"/>
            </a:pPr>
            <a:r>
              <a:rPr lang="en-NZ" sz="1200" dirty="0" smtClean="0"/>
              <a:t>megalopae were observed every 6 hours</a:t>
            </a:r>
            <a:r>
              <a:rPr lang="en-NZ" sz="1200" baseline="0" dirty="0" smtClean="0"/>
              <a:t> where</a:t>
            </a:r>
            <a:r>
              <a:rPr lang="en-NZ" sz="1200" dirty="0" smtClean="0"/>
              <a:t> counts were made of metamorphosed individuals</a:t>
            </a:r>
          </a:p>
          <a:p>
            <a:pPr>
              <a:buFontTx/>
              <a:buChar char="-"/>
            </a:pPr>
            <a:r>
              <a:rPr lang="en-NZ" sz="1200" baseline="0" dirty="0" smtClean="0"/>
              <a:t>CLICK</a:t>
            </a:r>
            <a:endParaRPr lang="en-NZ" baseline="0" dirty="0" smtClean="0"/>
          </a:p>
          <a:p>
            <a:pPr>
              <a:buFontTx/>
              <a:buChar char="-"/>
            </a:pPr>
            <a:r>
              <a:rPr lang="en-NZ" baseline="0" dirty="0" smtClean="0"/>
              <a:t>There were four treatments, each a distinct habitat type both acoustically and biologically and represented a spectrum of suitability as adult habitats. Recording were played back at natural ambient intensities during all experiments</a:t>
            </a:r>
          </a:p>
        </p:txBody>
      </p:sp>
      <p:sp>
        <p:nvSpPr>
          <p:cNvPr id="4" name="Slide Number Placeholder 3"/>
          <p:cNvSpPr>
            <a:spLocks noGrp="1"/>
          </p:cNvSpPr>
          <p:nvPr>
            <p:ph type="sldNum" sz="quarter" idx="10"/>
          </p:nvPr>
        </p:nvSpPr>
        <p:spPr/>
        <p:txBody>
          <a:bodyPr/>
          <a:lstStyle/>
          <a:p>
            <a:fld id="{7669CA94-611C-4991-A29A-562D11518DE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NZ" baseline="0" dirty="0" smtClean="0"/>
              <a:t>-Discuss graphs – Grapsus then Cymo</a:t>
            </a:r>
          </a:p>
          <a:p>
            <a:endParaRPr lang="en-NZ" baseline="0" dirty="0" smtClean="0"/>
          </a:p>
          <a:p>
            <a:r>
              <a:rPr lang="en-NZ" baseline="0" dirty="0" smtClean="0"/>
              <a:t>post-hoc tests showed a statistical significance between all but and lagoon and silent</a:t>
            </a:r>
          </a:p>
          <a:p>
            <a:pPr marL="0" marR="0" indent="0" algn="l" defTabSz="914400" rtl="0" eaLnBrk="1" fontAlgn="auto" latinLnBrk="0" hangingPunct="1">
              <a:lnSpc>
                <a:spcPct val="100000"/>
              </a:lnSpc>
              <a:spcBef>
                <a:spcPts val="0"/>
              </a:spcBef>
              <a:spcAft>
                <a:spcPts val="0"/>
              </a:spcAft>
              <a:buClrTx/>
              <a:buSzTx/>
              <a:buFontTx/>
              <a:buNone/>
              <a:tabLst/>
              <a:defRPr/>
            </a:pPr>
            <a:endParaRPr lang="en-NZ"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-overall a 47% and 33% decrease in median TTM between the fastest and slowest treatment in these species</a:t>
            </a:r>
          </a:p>
          <a:p>
            <a:pPr marL="0" marR="0" indent="0" algn="l" defTabSz="914400" rtl="0" eaLnBrk="1" fontAlgn="auto" latinLnBrk="0" hangingPunct="1">
              <a:lnSpc>
                <a:spcPct val="100000"/>
              </a:lnSpc>
              <a:spcBef>
                <a:spcPts val="0"/>
              </a:spcBef>
              <a:spcAft>
                <a:spcPts val="0"/>
              </a:spcAft>
              <a:buClrTx/>
              <a:buSzTx/>
              <a:buFontTx/>
              <a:buNone/>
              <a:tabLst/>
              <a:defRPr/>
            </a:pPr>
            <a:endParaRPr lang="en-NZ" baseline="0" dirty="0" smtClean="0"/>
          </a:p>
          <a:p>
            <a:endParaRPr lang="en-NZ" baseline="0" dirty="0" smtClean="0"/>
          </a:p>
        </p:txBody>
      </p:sp>
      <p:sp>
        <p:nvSpPr>
          <p:cNvPr id="4" name="Slide Number Placeholder 3"/>
          <p:cNvSpPr>
            <a:spLocks noGrp="1"/>
          </p:cNvSpPr>
          <p:nvPr>
            <p:ph type="sldNum" sz="quarter" idx="10"/>
          </p:nvPr>
        </p:nvSpPr>
        <p:spPr/>
        <p:txBody>
          <a:bodyPr/>
          <a:lstStyle/>
          <a:p>
            <a:fld id="{7669CA94-611C-4991-A29A-562D11518DE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NZ" baseline="0" dirty="0" smtClean="0"/>
              <a:t>-Schizophrys showed similar responses to the other two species Discuss graphs – post-hoc tests again showed a statistical significance between all but lagoon and silent</a:t>
            </a:r>
          </a:p>
          <a:p>
            <a:pPr marL="0" marR="0" indent="0" algn="l" defTabSz="914400" rtl="0" eaLnBrk="1" fontAlgn="auto" latinLnBrk="0" hangingPunct="1">
              <a:lnSpc>
                <a:spcPct val="100000"/>
              </a:lnSpc>
              <a:spcBef>
                <a:spcPts val="0"/>
              </a:spcBef>
              <a:spcAft>
                <a:spcPts val="0"/>
              </a:spcAft>
              <a:buClrTx/>
              <a:buSzTx/>
              <a:buFontTx/>
              <a:buNone/>
              <a:tabLst/>
              <a:defRPr/>
            </a:pPr>
            <a:endParaRPr lang="en-NZ"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-overall a 33% decrease in median TTM between the fastest and slowest treatment for this species</a:t>
            </a:r>
          </a:p>
          <a:p>
            <a:pPr marL="0" marR="0" indent="0" algn="l" defTabSz="914400" rtl="0" eaLnBrk="1" fontAlgn="auto" latinLnBrk="0" hangingPunct="1">
              <a:lnSpc>
                <a:spcPct val="100000"/>
              </a:lnSpc>
              <a:spcBef>
                <a:spcPts val="0"/>
              </a:spcBef>
              <a:spcAft>
                <a:spcPts val="0"/>
              </a:spcAft>
              <a:buClrTx/>
              <a:buSzTx/>
              <a:buFontTx/>
              <a:buNone/>
              <a:tabLst/>
              <a:defRPr/>
            </a:pPr>
            <a:endParaRPr lang="en-NZ"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 Across the 3 species tested in the laboratory-based experiments, megalopae metamorphosed significantly faster among the reef sound treatments than the silent, with the optimal reef habitat having the fastest TTM</a:t>
            </a:r>
          </a:p>
          <a:p>
            <a:pPr marL="0" marR="0" indent="0" algn="l" defTabSz="914400" rtl="0" eaLnBrk="1" fontAlgn="auto" latinLnBrk="0" hangingPunct="1">
              <a:lnSpc>
                <a:spcPct val="100000"/>
              </a:lnSpc>
              <a:spcBef>
                <a:spcPts val="0"/>
              </a:spcBef>
              <a:spcAft>
                <a:spcPts val="0"/>
              </a:spcAft>
              <a:buClrTx/>
              <a:buSzTx/>
              <a:buFontTx/>
              <a:buNone/>
              <a:tabLst/>
              <a:defRPr/>
            </a:pPr>
            <a:endParaRPr lang="en-NZ" baseline="0" dirty="0" smtClean="0"/>
          </a:p>
          <a:p>
            <a:endParaRPr lang="en-NZ" baseline="0" dirty="0" smtClean="0"/>
          </a:p>
          <a:p>
            <a:endParaRPr lang="en-NZ" baseline="0" dirty="0" smtClean="0"/>
          </a:p>
        </p:txBody>
      </p:sp>
      <p:sp>
        <p:nvSpPr>
          <p:cNvPr id="4" name="Slide Number Placeholder 3"/>
          <p:cNvSpPr>
            <a:spLocks noGrp="1"/>
          </p:cNvSpPr>
          <p:nvPr>
            <p:ph type="sldNum" sz="quarter" idx="10"/>
          </p:nvPr>
        </p:nvSpPr>
        <p:spPr/>
        <p:txBody>
          <a:bodyPr/>
          <a:lstStyle/>
          <a:p>
            <a:fld id="{7669CA94-611C-4991-A29A-562D11518DE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NZ" baseline="0" dirty="0" smtClean="0"/>
              <a:t>In the field experiments </a:t>
            </a:r>
            <a:r>
              <a:rPr lang="en-NZ" dirty="0" smtClean="0"/>
              <a:t>each habitat type had three replicates</a:t>
            </a:r>
            <a:r>
              <a:rPr lang="en-NZ" baseline="0" dirty="0" smtClean="0"/>
              <a:t> which were tethered 40 cm from the seafloor, at reef sites these were held no greater than 2 meter from the reef.</a:t>
            </a:r>
            <a:r>
              <a:rPr lang="en-NZ" sz="1200" dirty="0" smtClean="0"/>
              <a:t> Here megalopae were observed 8am</a:t>
            </a:r>
            <a:r>
              <a:rPr lang="en-NZ" sz="1200" baseline="0" dirty="0" smtClean="0"/>
              <a:t> and 6pm</a:t>
            </a:r>
            <a:endParaRPr lang="en-NZ"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-Two sites were used in the field-based experiments, Horseshoe Reef, fairly dense isolated patch reef with many invertebrate and fish species </a:t>
            </a:r>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and Mangrove Beach lagoon, a lagoon furthest away from any nearby reefs. Unfortunately, a frontal fringing reef could not be included due to weather conditions.</a:t>
            </a:r>
          </a:p>
        </p:txBody>
      </p:sp>
      <p:sp>
        <p:nvSpPr>
          <p:cNvPr id="4" name="Slide Number Placeholder 3"/>
          <p:cNvSpPr>
            <a:spLocks noGrp="1"/>
          </p:cNvSpPr>
          <p:nvPr>
            <p:ph type="sldNum" sz="quarter" idx="10"/>
          </p:nvPr>
        </p:nvSpPr>
        <p:spPr/>
        <p:txBody>
          <a:bodyPr/>
          <a:lstStyle/>
          <a:p>
            <a:fld id="{7669CA94-611C-4991-A29A-562D11518DE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a:buFontTx/>
              <a:buChar char="-"/>
            </a:pPr>
            <a:r>
              <a:rPr lang="en-NZ" baseline="0" dirty="0" smtClean="0"/>
              <a:t>Discuss graphs </a:t>
            </a:r>
            <a:r>
              <a:rPr lang="en-NZ" baseline="0" dirty="0" err="1" smtClean="0"/>
              <a:t>grapsus</a:t>
            </a:r>
            <a:r>
              <a:rPr lang="en-NZ" baseline="0" dirty="0" smtClean="0"/>
              <a:t> and </a:t>
            </a:r>
            <a:r>
              <a:rPr lang="en-NZ" baseline="0" dirty="0" err="1" smtClean="0"/>
              <a:t>cymo</a:t>
            </a:r>
            <a:r>
              <a:rPr lang="en-NZ" baseline="0" dirty="0" smtClean="0"/>
              <a:t> </a:t>
            </a:r>
          </a:p>
          <a:p>
            <a:pPr>
              <a:buFontTx/>
              <a:buChar char="-"/>
            </a:pPr>
            <a:endParaRPr lang="en-NZ" baseline="0" dirty="0" smtClean="0"/>
          </a:p>
          <a:p>
            <a:pPr>
              <a:buFontTx/>
              <a:buChar char="-"/>
            </a:pPr>
            <a:r>
              <a:rPr lang="en-NZ" baseline="0" dirty="0" smtClean="0"/>
              <a:t>overall a 32 and 29% decrease in median TTM between the fastest and slowest treatment for these species</a:t>
            </a:r>
          </a:p>
          <a:p>
            <a:pPr>
              <a:buFontTx/>
              <a:buChar char="-"/>
            </a:pPr>
            <a:endParaRPr lang="en-NZ" baseline="0" dirty="0" smtClean="0"/>
          </a:p>
        </p:txBody>
      </p:sp>
      <p:sp>
        <p:nvSpPr>
          <p:cNvPr id="4" name="Slide Number Placeholder 3"/>
          <p:cNvSpPr>
            <a:spLocks noGrp="1"/>
          </p:cNvSpPr>
          <p:nvPr>
            <p:ph type="sldNum" sz="quarter" idx="10"/>
          </p:nvPr>
        </p:nvSpPr>
        <p:spPr/>
        <p:txBody>
          <a:bodyPr/>
          <a:lstStyle/>
          <a:p>
            <a:fld id="{7669CA94-611C-4991-A29A-562D11518DE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a:buFontTx/>
              <a:buChar char="-"/>
            </a:pPr>
            <a:r>
              <a:rPr lang="en-NZ" baseline="0" dirty="0" smtClean="0"/>
              <a:t>Discuss graph</a:t>
            </a:r>
          </a:p>
          <a:p>
            <a:pPr>
              <a:buFontTx/>
              <a:buChar char="-"/>
            </a:pPr>
            <a:r>
              <a:rPr lang="en-NZ" baseline="0" dirty="0" smtClean="0"/>
              <a:t>overall a 25% decrease in median TTM between the fastest and slowest treatment</a:t>
            </a:r>
          </a:p>
          <a:p>
            <a:pPr>
              <a:buFontTx/>
              <a:buChar char="-"/>
            </a:pPr>
            <a:r>
              <a:rPr lang="en-NZ" baseline="0" dirty="0" smtClean="0"/>
              <a:t>In the field based experiments for the three species, again megalopae metamorphosed significantly faster among the sound treatments that matched their optimal adult habitat. </a:t>
            </a:r>
          </a:p>
          <a:p>
            <a:pPr>
              <a:buFontTx/>
              <a:buChar char="-"/>
            </a:pPr>
            <a:endParaRPr lang="en-NZ" baseline="0" dirty="0" smtClean="0"/>
          </a:p>
        </p:txBody>
      </p:sp>
      <p:sp>
        <p:nvSpPr>
          <p:cNvPr id="4" name="Slide Number Placeholder 3"/>
          <p:cNvSpPr>
            <a:spLocks noGrp="1"/>
          </p:cNvSpPr>
          <p:nvPr>
            <p:ph type="sldNum" sz="quarter" idx="10"/>
          </p:nvPr>
        </p:nvSpPr>
        <p:spPr/>
        <p:txBody>
          <a:bodyPr/>
          <a:lstStyle/>
          <a:p>
            <a:fld id="{7669CA94-611C-4991-A29A-562D11518DE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-The results of the current study provides clear evidence that differences in ambient underwater sound influences the settlement and metamorphosis rates of several brachyuran megalopae from tropical waters. Similar results have also been observed in species from temperate waters.</a:t>
            </a:r>
          </a:p>
          <a:p>
            <a:pPr marL="0" marR="0" indent="0" algn="l" defTabSz="914400" rtl="0" eaLnBrk="1" fontAlgn="auto" latinLnBrk="0" hangingPunct="1">
              <a:lnSpc>
                <a:spcPct val="100000"/>
              </a:lnSpc>
              <a:spcBef>
                <a:spcPts val="0"/>
              </a:spcBef>
              <a:spcAft>
                <a:spcPts val="0"/>
              </a:spcAft>
              <a:buClrTx/>
              <a:buSzTx/>
              <a:buFontTx/>
              <a:buChar char="-"/>
              <a:tabLst/>
              <a:defRPr/>
            </a:pPr>
            <a:r>
              <a:rPr lang="en-NZ" baseline="0" dirty="0" smtClean="0"/>
              <a:t>Collectively the existing evidence suggests that ambient underwater sound effects the distribution and orientation of a number of settlement stage reef organisms. </a:t>
            </a:r>
          </a:p>
          <a:p>
            <a:pPr marL="0" marR="0" indent="0" algn="l" defTabSz="914400" rtl="0" eaLnBrk="1" fontAlgn="auto" latinLnBrk="0" hangingPunct="1">
              <a:lnSpc>
                <a:spcPct val="100000"/>
              </a:lnSpc>
              <a:spcBef>
                <a:spcPts val="0"/>
              </a:spcBef>
              <a:spcAft>
                <a:spcPts val="0"/>
              </a:spcAft>
              <a:buClrTx/>
              <a:buSzTx/>
              <a:buFontTx/>
              <a:buChar char="-"/>
              <a:tabLst/>
              <a:defRPr/>
            </a:pPr>
            <a:r>
              <a:rPr lang="en-NZ" baseline="0" dirty="0" smtClean="0"/>
              <a:t>The replayed acoustic cue in these experiments not only influenced the behaviour of the megalopae but also appears to mediate an endogenous physiological development process that expedites metamorphosis.</a:t>
            </a:r>
          </a:p>
          <a:p>
            <a:pPr marL="0" marR="0" indent="0" algn="l" defTabSz="914400" rtl="0" eaLnBrk="1" fontAlgn="auto" latinLnBrk="0" hangingPunct="1">
              <a:lnSpc>
                <a:spcPct val="100000"/>
              </a:lnSpc>
              <a:spcBef>
                <a:spcPts val="0"/>
              </a:spcBef>
              <a:spcAft>
                <a:spcPts val="0"/>
              </a:spcAft>
              <a:buClrTx/>
              <a:buSzTx/>
              <a:buFontTx/>
              <a:buChar char="-"/>
              <a:tabLst/>
              <a:defRPr/>
            </a:pPr>
            <a:r>
              <a:rPr lang="en-NZ" baseline="0" dirty="0" smtClean="0"/>
              <a:t>Therefore if these stages are adjusting their settlement responses to varying spectral and temporal characteristics then underwater sound is of major importance in structuring the spatial settlement and subsequent recruitment in reef organisms.</a:t>
            </a:r>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 Although single cues are often researched and discussed separately, however the effective use of multiple cues is common in many animals that are attempting to get from one place to another and this is no exception with reef dwelling organisms.</a:t>
            </a:r>
          </a:p>
          <a:p>
            <a:pPr marL="0" marR="0" indent="0" algn="l" defTabSz="914400" rtl="0" eaLnBrk="1" fontAlgn="auto" latinLnBrk="0" hangingPunct="1">
              <a:lnSpc>
                <a:spcPct val="100000"/>
              </a:lnSpc>
              <a:spcBef>
                <a:spcPts val="0"/>
              </a:spcBef>
              <a:spcAft>
                <a:spcPts val="0"/>
              </a:spcAft>
              <a:buClrTx/>
              <a:buSzTx/>
              <a:buFontTx/>
              <a:buChar char="-"/>
              <a:tabLst/>
              <a:defRPr/>
            </a:pPr>
            <a:r>
              <a:rPr lang="en-NZ" baseline="0" dirty="0" smtClean="0"/>
              <a:t>The importance and use of each will vary with spatial scale, and integration of the multitude of available cues now needs to be investigated.</a:t>
            </a:r>
          </a:p>
        </p:txBody>
      </p:sp>
      <p:sp>
        <p:nvSpPr>
          <p:cNvPr id="4" name="Slide Number Placeholder 3"/>
          <p:cNvSpPr>
            <a:spLocks noGrp="1"/>
          </p:cNvSpPr>
          <p:nvPr>
            <p:ph type="sldNum" sz="quarter" idx="10"/>
          </p:nvPr>
        </p:nvSpPr>
        <p:spPr/>
        <p:txBody>
          <a:bodyPr/>
          <a:lstStyle/>
          <a:p>
            <a:fld id="{7669CA94-611C-4991-A29A-562D11518DE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73231C-FAAD-4687-A318-2E57AD73FB91}" type="slidenum">
              <a:rPr lang="en-GB" smtClean="0"/>
              <a:pPr>
                <a:defRPr/>
              </a:pPr>
              <a:t>19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FFBAE56-18AC-4424-86C0-230720203717}" type="datetimeFigureOut">
              <a:rPr lang="en-US" smtClean="0"/>
              <a:pPr/>
              <a:t>7/8/2012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FBAE56-18AC-4424-86C0-230720203717}"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FFBAE56-18AC-4424-86C0-230720203717}"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FFBAE56-18AC-4424-86C0-230720203717}" type="datetimeFigureOut">
              <a:rPr lang="en-US" smtClean="0"/>
              <a:pPr/>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FFBAE56-18AC-4424-86C0-230720203717}" type="datetimeFigureOut">
              <a:rPr lang="en-US" smtClean="0"/>
              <a:pPr/>
              <a:t>7/8/2012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FFBAE56-18AC-4424-86C0-230720203717}" type="datetimeFigureOut">
              <a:rPr lang="en-US" smtClean="0"/>
              <a:pPr/>
              <a:t>7/8/2012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FBAE56-18AC-4424-86C0-230720203717}" type="datetimeFigureOut">
              <a:rPr lang="en-US" smtClean="0"/>
              <a:pPr/>
              <a:t>7/8/2012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FFBAE56-18AC-4424-86C0-230720203717}" type="datetimeFigureOut">
              <a:rPr lang="en-US" smtClean="0"/>
              <a:pPr/>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FFBAE56-18AC-4424-86C0-230720203717}" type="datetimeFigureOut">
              <a:rPr lang="en-US" smtClean="0"/>
              <a:pPr/>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E4FC222-4926-4F82-A741-ABF2FDE208F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FBAE56-18AC-4424-86C0-230720203717}"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FBAE56-18AC-4424-86C0-230720203717}"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FC222-4926-4F82-A741-ABF2FDE208F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NZ"/>
          </a:p>
        </p:txBody>
      </p:sp>
      <p:sp>
        <p:nvSpPr>
          <p:cNvPr id="3" name="Content Placeholder 2"/>
          <p:cNvSpPr>
            <a:spLocks noGrp="1"/>
          </p:cNvSpPr>
          <p:nvPr>
            <p:ph sz="quarter" idx="1"/>
          </p:nvPr>
        </p:nvSpPr>
        <p:spPr>
          <a:xfrm>
            <a:off x="457200" y="1600201"/>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quarter" idx="2"/>
          </p:nvPr>
        </p:nvSpPr>
        <p:spPr>
          <a:xfrm>
            <a:off x="4648200" y="1600201"/>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Content Placeholder 4"/>
          <p:cNvSpPr>
            <a:spLocks noGrp="1"/>
          </p:cNvSpPr>
          <p:nvPr>
            <p:ph sz="quarter" idx="3"/>
          </p:nvPr>
        </p:nvSpPr>
        <p:spPr>
          <a:xfrm>
            <a:off x="457200" y="3938589"/>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Content Placeholder 5"/>
          <p:cNvSpPr>
            <a:spLocks noGrp="1"/>
          </p:cNvSpPr>
          <p:nvPr>
            <p:ph sz="quarter" idx="4"/>
          </p:nvPr>
        </p:nvSpPr>
        <p:spPr>
          <a:xfrm>
            <a:off x="4648200" y="3938589"/>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9"/>
          <p:cNvSpPr>
            <a:spLocks noGrp="1"/>
          </p:cNvSpPr>
          <p:nvPr>
            <p:ph type="dt" sz="half" idx="10"/>
          </p:nvPr>
        </p:nvSpPr>
        <p:spPr/>
        <p:txBody>
          <a:bodyPr/>
          <a:lstStyle>
            <a:lvl1pPr>
              <a:defRPr/>
            </a:lvl1pPr>
          </a:lstStyle>
          <a:p>
            <a:pPr>
              <a:defRPr/>
            </a:pPr>
            <a:endParaRPr lang="en-GB"/>
          </a:p>
        </p:txBody>
      </p:sp>
      <p:sp>
        <p:nvSpPr>
          <p:cNvPr id="8" name="Footer Placeholder 21"/>
          <p:cNvSpPr>
            <a:spLocks noGrp="1"/>
          </p:cNvSpPr>
          <p:nvPr>
            <p:ph type="ftr" sz="quarter" idx="11"/>
          </p:nvPr>
        </p:nvSpPr>
        <p:spPr/>
        <p:txBody>
          <a:bodyPr/>
          <a:lstStyle>
            <a:lvl1pPr>
              <a:defRPr/>
            </a:lvl1pPr>
          </a:lstStyle>
          <a:p>
            <a:pPr>
              <a:defRPr/>
            </a:pPr>
            <a:endParaRPr lang="en-GB"/>
          </a:p>
        </p:txBody>
      </p:sp>
      <p:sp>
        <p:nvSpPr>
          <p:cNvPr id="9" name="Slide Number Placeholder 17"/>
          <p:cNvSpPr>
            <a:spLocks noGrp="1"/>
          </p:cNvSpPr>
          <p:nvPr>
            <p:ph type="sldNum" sz="quarter" idx="12"/>
          </p:nvPr>
        </p:nvSpPr>
        <p:spPr/>
        <p:txBody>
          <a:bodyPr/>
          <a:lstStyle>
            <a:lvl1pPr>
              <a:defRPr/>
            </a:lvl1pPr>
          </a:lstStyle>
          <a:p>
            <a:pPr>
              <a:defRPr/>
            </a:pPr>
            <a:fld id="{B58B9165-112B-4054-BDE2-1E7FDC3F402D}"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FFBAE56-18AC-4424-86C0-230720203717}" type="datetimeFigureOut">
              <a:rPr lang="en-US" smtClean="0"/>
              <a:pPr/>
              <a:t>7/8/2012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E4FC222-4926-4F82-A741-ABF2FDE208F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jpe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4.xml"/><Relationship Id="rId11" Type="http://schemas.openxmlformats.org/officeDocument/2006/relationships/chart" Target="../charts/chart9.xml"/><Relationship Id="rId5" Type="http://schemas.openxmlformats.org/officeDocument/2006/relationships/chart" Target="../charts/chart3.xml"/><Relationship Id="rId10" Type="http://schemas.openxmlformats.org/officeDocument/2006/relationships/chart" Target="../charts/chart8.xml"/><Relationship Id="rId4" Type="http://schemas.openxmlformats.org/officeDocument/2006/relationships/chart" Target="../charts/chart2.xml"/><Relationship Id="rId9" Type="http://schemas.openxmlformats.org/officeDocument/2006/relationships/chart" Target="../charts/chart7.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tiff"/><Relationship Id="rId7"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8" Type="http://schemas.openxmlformats.org/officeDocument/2006/relationships/chart" Target="../charts/chart14.xml"/><Relationship Id="rId13" Type="http://schemas.openxmlformats.org/officeDocument/2006/relationships/chart" Target="../charts/chart19.xml"/><Relationship Id="rId3" Type="http://schemas.openxmlformats.org/officeDocument/2006/relationships/notesSlide" Target="../notesSlides/notesSlide13.xml"/><Relationship Id="rId7" Type="http://schemas.openxmlformats.org/officeDocument/2006/relationships/chart" Target="../charts/chart13.xml"/><Relationship Id="rId12" Type="http://schemas.openxmlformats.org/officeDocument/2006/relationships/chart" Target="../charts/chart18.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chart" Target="../charts/chart12.xml"/><Relationship Id="rId11" Type="http://schemas.openxmlformats.org/officeDocument/2006/relationships/chart" Target="../charts/chart17.xml"/><Relationship Id="rId5" Type="http://schemas.openxmlformats.org/officeDocument/2006/relationships/chart" Target="../charts/chart11.xml"/><Relationship Id="rId15" Type="http://schemas.openxmlformats.org/officeDocument/2006/relationships/image" Target="../media/image39.jpeg"/><Relationship Id="rId10" Type="http://schemas.openxmlformats.org/officeDocument/2006/relationships/chart" Target="../charts/chart16.xml"/><Relationship Id="rId4" Type="http://schemas.openxmlformats.org/officeDocument/2006/relationships/chart" Target="../charts/chart10.xml"/><Relationship Id="rId9" Type="http://schemas.openxmlformats.org/officeDocument/2006/relationships/chart" Target="../charts/chart15.xml"/><Relationship Id="rId14" Type="http://schemas.openxmlformats.org/officeDocument/2006/relationships/image" Target="../media/image38.jpeg"/></Relationships>
</file>

<file path=ppt/slides/_rels/slide1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notesSlide" Target="../notesSlides/notesSlide14.xml"/><Relationship Id="rId7" Type="http://schemas.openxmlformats.org/officeDocument/2006/relationships/chart" Target="../charts/chart2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notesSlide" Target="../notesSlides/notesSlide16.xml"/><Relationship Id="rId7"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 Id="rId9" Type="http://schemas.openxmlformats.org/officeDocument/2006/relationships/chart" Target="../charts/chart2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40.jpeg"/><Relationship Id="rId5" Type="http://schemas.openxmlformats.org/officeDocument/2006/relationships/chart" Target="../charts/chart29.xml"/><Relationship Id="rId4" Type="http://schemas.openxmlformats.org/officeDocument/2006/relationships/chart" Target="../charts/chart28.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9.xml"/><Relationship Id="rId7" Type="http://schemas.openxmlformats.org/officeDocument/2006/relationships/image" Target="../media/image48.png"/><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88640"/>
            <a:ext cx="7643866" cy="1596146"/>
          </a:xfrm>
        </p:spPr>
        <p:txBody>
          <a:bodyPr>
            <a:noAutofit/>
          </a:bodyPr>
          <a:lstStyle/>
          <a:p>
            <a:pPr algn="ctr"/>
            <a:r>
              <a:rPr lang="en-NZ" sz="4400" dirty="0" smtClean="0">
                <a:solidFill>
                  <a:schemeClr val="tx1"/>
                </a:solidFill>
              </a:rPr>
              <a:t>Location, location, location – </a:t>
            </a:r>
            <a:r>
              <a:rPr lang="en-NZ" sz="3300" dirty="0" smtClean="0">
                <a:solidFill>
                  <a:schemeClr val="tx1"/>
                </a:solidFill>
              </a:rPr>
              <a:t>finding a suitable home in amongst the noise</a:t>
            </a:r>
            <a:endParaRPr lang="en-US" sz="3300" dirty="0"/>
          </a:p>
        </p:txBody>
      </p:sp>
      <p:sp>
        <p:nvSpPr>
          <p:cNvPr id="3" name="Subtitle 2"/>
          <p:cNvSpPr>
            <a:spLocks noGrp="1"/>
          </p:cNvSpPr>
          <p:nvPr>
            <p:ph type="subTitle" idx="1"/>
          </p:nvPr>
        </p:nvSpPr>
        <p:spPr>
          <a:xfrm>
            <a:off x="605736" y="2132856"/>
            <a:ext cx="7854696" cy="864096"/>
          </a:xfrm>
        </p:spPr>
        <p:txBody>
          <a:bodyPr>
            <a:normAutofit fontScale="92500" lnSpcReduction="20000"/>
          </a:bodyPr>
          <a:lstStyle/>
          <a:p>
            <a:pPr algn="ctr"/>
            <a:r>
              <a:rPr lang="en-NZ" sz="2800" b="1" dirty="0" smtClean="0">
                <a:latin typeface="+mj-lt"/>
              </a:rPr>
              <a:t>Jenni Stanley</a:t>
            </a:r>
            <a:r>
              <a:rPr lang="en-NZ" sz="2800" dirty="0" smtClean="0">
                <a:latin typeface="+mj-lt"/>
              </a:rPr>
              <a:t>, Craig Radford </a:t>
            </a:r>
          </a:p>
          <a:p>
            <a:pPr algn="ctr"/>
            <a:r>
              <a:rPr lang="en-NZ" sz="2800" dirty="0" smtClean="0">
                <a:latin typeface="+mj-lt"/>
              </a:rPr>
              <a:t>&amp; Andrew Jeffs</a:t>
            </a:r>
          </a:p>
          <a:p>
            <a:pPr algn="ctr"/>
            <a:endParaRPr lang="en-NZ" sz="1100" dirty="0" smtClean="0">
              <a:latin typeface="+mj-lt"/>
            </a:endParaRPr>
          </a:p>
        </p:txBody>
      </p:sp>
      <p:graphicFrame>
        <p:nvGraphicFramePr>
          <p:cNvPr id="1027" name="Object 28"/>
          <p:cNvGraphicFramePr>
            <a:graphicFrameLocks noChangeAspect="1"/>
          </p:cNvGraphicFramePr>
          <p:nvPr/>
        </p:nvGraphicFramePr>
        <p:xfrm>
          <a:off x="7020272" y="5877272"/>
          <a:ext cx="1902651" cy="774700"/>
        </p:xfrm>
        <a:graphic>
          <a:graphicData uri="http://schemas.openxmlformats.org/presentationml/2006/ole">
            <p:oleObj spid="_x0000_s1027" name="Photo Editor Photo" r:id="rId4" imgW="5630061" imgH="2295238" progId="">
              <p:embed/>
            </p:oleObj>
          </a:graphicData>
        </a:graphic>
      </p:graphicFrame>
      <p:pic>
        <p:nvPicPr>
          <p:cNvPr id="1028" name="Picture 4" descr="C:\Users\Jenni Stanley\Pictures\Lizard 09\Crabs\IMG_0643.JPG"/>
          <p:cNvPicPr>
            <a:picLocks noChangeAspect="1" noChangeArrowheads="1"/>
          </p:cNvPicPr>
          <p:nvPr/>
        </p:nvPicPr>
        <p:blipFill>
          <a:blip r:embed="rId5" cstate="print"/>
          <a:srcRect/>
          <a:stretch>
            <a:fillRect/>
          </a:stretch>
        </p:blipFill>
        <p:spPr bwMode="auto">
          <a:xfrm>
            <a:off x="2411760" y="2996952"/>
            <a:ext cx="4330740" cy="3248056"/>
          </a:xfrm>
          <a:prstGeom prst="rect">
            <a:avLst/>
          </a:prstGeom>
          <a:noFill/>
        </p:spPr>
      </p:pic>
      <p:graphicFrame>
        <p:nvGraphicFramePr>
          <p:cNvPr id="1026" name="Object 27"/>
          <p:cNvGraphicFramePr>
            <a:graphicFrameLocks noChangeAspect="1"/>
          </p:cNvGraphicFramePr>
          <p:nvPr/>
        </p:nvGraphicFramePr>
        <p:xfrm>
          <a:off x="179512" y="5805264"/>
          <a:ext cx="2071702" cy="787211"/>
        </p:xfrm>
        <a:graphic>
          <a:graphicData uri="http://schemas.openxmlformats.org/presentationml/2006/ole">
            <p:oleObj spid="_x0000_s1026" name="Photo Editor Photo" r:id="rId6" imgW="4866667" imgH="1848108" progId="">
              <p:embed/>
            </p:oleObj>
          </a:graphicData>
        </a:graphic>
      </p:graphicFrame>
      <p:sp>
        <p:nvSpPr>
          <p:cNvPr id="11" name="Subtitle 2"/>
          <p:cNvSpPr txBox="1">
            <a:spLocks/>
          </p:cNvSpPr>
          <p:nvPr/>
        </p:nvSpPr>
        <p:spPr>
          <a:xfrm>
            <a:off x="2843808" y="6165304"/>
            <a:ext cx="3600400" cy="648072"/>
          </a:xfrm>
          <a:prstGeom prst="rect">
            <a:avLst/>
          </a:prstGeom>
        </p:spPr>
        <p:txBody>
          <a:bodyPr vert="horz" lIns="0" rIns="18288">
            <a:normAutofit lnSpcReduction="10000"/>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NZ" sz="1100" b="0" i="0" u="none" strike="noStrike" kern="1200" cap="none" spc="0" normalizeH="0" baseline="0" noProof="0" dirty="0" smtClean="0">
              <a:ln>
                <a:noFill/>
              </a:ln>
              <a:solidFill>
                <a:schemeClr val="tx1"/>
              </a:solidFill>
              <a:effectLst/>
              <a:uLnTx/>
              <a:uFillTx/>
              <a:latin typeface="+mj-lt"/>
              <a:ea typeface="+mn-ea"/>
              <a:cs typeface="+mn-cs"/>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NZ" sz="2200" b="0" i="0" u="none" strike="noStrike" kern="1200" cap="none" spc="0" normalizeH="0" baseline="0" noProof="0" dirty="0" smtClean="0">
                <a:ln>
                  <a:noFill/>
                </a:ln>
                <a:solidFill>
                  <a:schemeClr val="tx1"/>
                </a:solidFill>
                <a:effectLst/>
                <a:uLnTx/>
                <a:uFillTx/>
                <a:latin typeface="+mj-lt"/>
                <a:ea typeface="+mn-ea"/>
                <a:cs typeface="+mn-cs"/>
              </a:rPr>
              <a:t>Post-doctoral Fellow</a:t>
            </a:r>
            <a:endParaRPr kumimoji="0" lang="en-US" sz="2200" b="0" i="0" u="none" strike="noStrike" kern="1200" cap="none" spc="0" normalizeH="0" baseline="0" noProof="0" dirty="0">
              <a:ln>
                <a:noFill/>
              </a:ln>
              <a:solidFill>
                <a:schemeClr val="tx1"/>
              </a:solidFill>
              <a:effectLst/>
              <a:uLnTx/>
              <a:uFillTx/>
              <a:latin typeface="+mj-lt"/>
              <a:ea typeface="+mn-ea"/>
              <a:cs typeface="+mn-cs"/>
            </a:endParaRPr>
          </a:p>
        </p:txBody>
      </p:sp>
      <p:sp>
        <p:nvSpPr>
          <p:cNvPr id="1041" name="AutoShape 17" descr="data:image/jpeg;base64,/9j/4AAQSkZJRgABAQAAAQABAAD/2wCEAAkGBhQSERQUExQWFRQWFhgXFxgYFRUUGBcYFxgVFRUXFRcXHCYeFxwkGRQXHy8gIycpLCwsFR4xNTAqNSYrLCkBCQoKDgwOFw8PFykcHxwpKSkpKSkpLCkpKSkpKSkpKSkpKTUpLCkpKSkpKSkpKSwwNTUpKSkpKSksKTApKSkpKf/AABEIALMBGQMBIgACEQEDEQH/xAAcAAACAgMBAQAAAAAAAAAAAAADBAIFAAEGBwj/xAA9EAABAwMDAgQDBgQDCQEAAAABAAIRAwQhBRIxQVETImFxBgeBFDKRobHwI0JSwRUz8RYkQ2JygqLR4TT/xAAYAQEBAQEBAAAAAAAAAAAAAAABAAIDBP/EADARAQEAAgEDAwIDBgcAAAAAAAABAhEDEiExBEFRImEygdFCcZGx4fAFExQVM6HB/9oADAMBAAIRAxEAPwBg20OzwnXWrYx+qXr1ZCAyrHC529ndKvQAlImlPVHuHEjHKUpUXTlEqHrUIiEyxshEazCWkgzK0BHLYdCHSdKDXrkOgDCgbD5K2+lPCBulYLnapHGsPUyl3084JQnXErG1I5WdHYjnkdUWg/ccmUnVdKYsKcJ0tma1FoQiFKsVtoACgWJIKmK+QUNzltoBUjV1qZLYAQ6FaRkLbqUBDY7CdLYviA4QatnOUGmwyrQUvKpK4UMKLaUcJiswtQg5CL1nkLVOsUStTlL1R0CQJcndwp2bcZ5W7S1MKLwWuUk31Tu4RS6YQnVB9UH7VBUR304Q3AFY64B6oDwRkKRiFJlRK065JTTGITb2SoeEsqvhB+1eikdqy+TwrPQLRrvvJa1tg4wraixtLqrejrYeraOGjc1UHjq51PWgQQFTeGIkI80o174gYVHX1BxJyrl5Bwl3aU36rUsnlmq+hfOCuLW7DuQq52nbSrBtr5U2wTZhgBKKaYSjau0cKdOqXLLTbvvYCyrTlMijiVNrQmAo6ykIlNu0JxlNQr0wFbRN9ZSdVBCFdsgSOFWvvswoLNsLKbgClqZ3I1KkZnogrFlSQthzQEkLiCt1KikYdRHITNnWAcNyoPtLw/HCdfWmBwpL2+axwkQqZ4bOCobzEShG268qRlxEJZ1Nbhb2qoQp1iEGpWkp61tweUld28HCCV+0iVPxAhvtVJlt9EoG4YTxwm7ceXKypSwhMouUhKQyrSi8DlItbAUy/ClBrkApfwx6oLapByifaApOip2waAZSt/UJBjKrhqLmugnyp9l5PAXPu3ClpbOc0vOJwP8AXp7olRgb0/sfqO6G/XS3yEEZxA/UdQqavqhccYjHXp0HUR2P0W5drSzqgEyERp6JO3ugf79j7JsEHIQkzYk5lYBOFNhLsSoijtTBUDTG7KkRBwl3u809FjLnstMrBrjGUxSa2QqgXJBk/v1TtK+a4Y/ft3UFncFvRIVnApGtXIM9FunX3DCLWtHKgBakKemiZhTNctTlrVkI2igoAFGYMGExSpBzo7rLzTnMdDATPbKdWreiO1spgUxErdL4arPbvHWIBMT7f/YlMjQLgMJLHQBPSY7gdVq4ZfDHXj8q9tQBLVyZxhNlgAQaNLeVzaat2E8lN1niIQK1mWHlQpMJKYU6ZCk9q3cUNolKVK5ISDDnwMJamCTlSpVDwUzTYFIu9vRFpsTJpKFagQraJV6cFHpvEJS4J3KRaQEJlQ5ytNehPY56k2gRylCU6O4on2BHoA9FKHd1bSrLpkoltWNPnqnKtZhaeiU8Vr/u5hY02L9sp1DtcBPrj80D/A948uT2/mx0HR49OeyHcUqeIwfoiUrwjy9R0IwR0IPRGO4ajTtdmD7Tn8DOQfQie/dFo0z/APEI3T6j/N+M7vbOD9HSnaY/f6Loyi5xbkZH6e63Qq7nQ5bc2Sl7izdyAT3A/t3WL9JFu6UtO1K2dYD7wj98j+4RqV6Nm1Ep2BeRGf1+hTMhoCrRLj+fX8QUSjT2iPx/Y/VW9tp0AjmMkR5m+oaeQq65w7EH24/7T09inqGm9uPT8vr2UGu2jEfv8ljSTx+/cJmjpNR33WOPXAPXHIGFjLPGeaiprjBeHR12tDyPXaDn6SrK1u7f+Xe70HJ/7IDo/wCmYVPq94bcN3Mf5uIb+Ez09VQVfi8EQ6ge583pggwtYcnvJtjKb93pGn31uQHCmxrujpL2nPrx79O6Be6gWGQWtbmTMtd7Hv16FeYf7UETta5pmZD+R2cIgn1wiVviFlRpY4PbuG0uDh15PGeuF6py2ezjcPu6Kr8zmsbU8MHxOAHN30n5EyJBGBzz7qgpfNC/ZVL21ztP/DcN9OOwa6SPcEH1VPd6BVaNwAew5DmFrxHc7SYSFxaPpmHscwkTDmlsjuJGQi8nV7qYyPQ9H+Nad3VLKrW0XvjaZ/hl+AWmcsDjMdATB7q+tGEE44MEeq8aDZXpXw/rr6lsKjsuafDeeSS0Atc71LYk9YK5clk7uuN9nQ3j94wOO6Xs6mYPK1Z6juCi6vBnqsbbMXQON3CUqAE4TDrveModGBKjtKnbiJKjQeAfRG8aRC1SpgqCdWqOQo1LuVJtARylK5jorWltCtbl2QspsxnlTsrkSj3FMESEpWVH7SiF/VHqUARlJXFB3RIO0akcIn2spOzaRymtqCQaWuEFSqac6i2Qw7SrKvpTKTN05V7pbjVpNkY6pkW3M2GkeIN8HaO/f6ot5aluYcPdoI/ELuHwGbGNG2M4ELkrq3LXEFp/EdfZFaiqp2xPABPpE/gmqVsRg/3afzwrAthsGfrDh/5A/qgBwGP3+CkqNcvzb095B+8Bn1n8fouw+FrC0uae5lQ1BuAJ4g7Q4j81y2uWwrUXUyYDozA6HkT7Lj/8Au7cOqW73bWw5xY8tcIMguE5g5Xn5+G8k7ZasG9PT/iH5f1TW3Wr4a7kO2uAP5EfRLD4fvqQI8CnUHQgkHjsZ6+vZcFpnzOvaOHP8Vv9L/aPvNh35rstO+eNOIq0Hszyx4eIjs6OuPZeS4+q4/2eqfZbntSly7UXyG2L8RkPMieInA+i5G8vr8uLfCqNd5jAoukxzMtkxHK9hsvmnp9QgeOGz/W17IgSZJEDsM9FaWPxTZ3Dpp16b3NiNrxI3QAADnkgcdVmeszxv1cf8xZb7vHNH+Zla2aWm2oueQ0bi1zXeXEuHUkTJEcrsrH56UHEeLb1GSIJaW1AMnP8pI4/E/Xu9Q0m3rA+JRp1N2JcxriTG37zhPHX0Xm+s/Jpjj/u7ywknDstGTA9IHqs/wCo9Pn+P6VrJ1VH5haXWcAatGREGpTc0dsOe0AK2d8N2VdpJpUajTG2A0gAZbtLeOSfr2Xg1/8ALu+pDd4LnNk5YWu47iZHQ8dVS0LuvQJ2OqUjwdrnMnrBiOoXSenxzm+Lk2N/MfQupfLHT6wjwAwxG6mSwiOI6fkudvfkXbkfw69VpgxuDXAnoTAB9MLzOy+YV/TnbdVDJJO4ipk5J84MLp9M+eFywAVqbKsDkTTcT3MSOwwAi8PqsPw3f5reI138lrmk5r6FVjyDORsII4I5n+yNVsNaplofRFwG7thIp1A0gYcJ4A6CMxCtbX56W5I30arRmSC10YEQMTmfwXXaP8f2NztFOuzc7hj/AOG6Y4h3P0XHLm58f+TH+MXTK8g1f40b4hFxptuasbKge1zCS3+bEEOmc+3ZAf8AHFHwm06dq2gATPhukPHl27twmREz1X0Bc2VKrAqU2VADje1r4PpuBXI6v8oLCvuLWOovdmabjtB9GGWx6CFvD1PFlqZS/wAV02eHD6bTp1QPstZtZ0AuY/8AgvbkAmSNpieJHBglbubjY7bVDqTjEbxtDp42v+676EoetfJe7ondbPbWDciD4VQGTwCYJwMyFV2nxbeWJdbXlLxqZ+9SuGknI2ksec8SAfMOy92PL1d8LMvt4rPeLyjRccjKcp2z3dFX/D77av8A/iuPstbB+y3J30Hf8lKofMOOQZ83Ha7uNZqWu0Xls6kDg1WfxqJ7Hc3zNnsRPun/ADpvXh0miUFqg6rKdrVGVWCpScHMIkOaQR9Y+6fQwVWPMLrhnMvAp8GBypODSI7pOlUnlSLlsGadm0BAjKYbkcoL6OclKBrvI4UX3Qa3KZ2iQOVvUbZrqcDlSVlLUmk4R/tS5+laODvqmvDPdWkv6tTcYeVb2euMZSLZ47KkNMu5GU/ptm2IIG5G2jFPXqrmnYIA6lVgunvcC8znsF09PTQW5P4LnNW09wcIwB1Ra0bqt2jv64S2HH39x6dyntLpFwIJnCYtfh0kzuEKm6Kq7mw2DzfjyP0SVGptMscMfvqF1+vUmMtocRu4XE0bIsyDM9FXsJdmqr6VX/Pt2VJ5dtE44M8z9YSd38F2Vb/KPg8cOcYx/S6ZyOkJif6jCg0yccd0ePC05K++X9yzcWgPYJ8wIbjvtJxiD1VRc6DcUxudSqBoP3tpj6H6r01t88GD5uOc8cKxpfEUmXtBPd2SDAbIHEgA5Wuqs3F5LpnxRdW4Io16rAeQHmMYBg4wuls/m/eNc0v2VGtEFpbt3Dbt8zhmes9+ey6+80GwupLmQ9xJ3iWuknsMdOyprn5QMe8mjcbWRIDhvOZxIInjt16rjnxcOf4sYvqng7R+d1Mk77d4AGC17XE5HlIIAAicg/qpu+PdMuHgVKcBwlzqlNu0FpcQHhslxzIPEmOpXMX/AMpLtjNzHU6sCSGkg8T/ADc9fwXMXXw3c05DqNQQJ+6SI7yJH+q83+3en3vG2X7U9eXu9Kp2Oi14ALGmo+GBrixzXEtnH9O5xAxwPRD1X5N0n7Ta19og7hU88nO0tLYwdpHHT6Ly0WjhyCPcEJyz165t3TTrVGEcQ4x1xBx1P4nui+i5sO/Fy3917rrxvmLbU/lve0A4mlvDSZLDuwIyByRBB46rmntc0wQQexkfqutsfmneMLd7m1Gtnylobu4jcW5xtH7KLU+YFKs7dcWVFxJG57Z3ASSdodPQxk/2jphn6rDtyYTL91/UWY+1c1pvxHcW5caNZ9Pc0tO1xGDz7e4yuw0n513tKBUFOs0CMgseYEDzNxPHIPCsrbR9EvB5KhoVD/LvLCDtBMNqDaRP9/ZBuPkzuDjb3TKhbggjgxMEsJjHovPn6n0uV1zYXG/ea/7amOXs6LQfnhQqOa24pGiTjeDvYMdcbhn0wF21xUsr1mx7qFdhAxuY/BwC2DI9wvAda+XN7bZNI1GSQH0peDAmdo8wHuFzz6D2/ea5vu0jn3CJ6Ti5Pq4c/wD3+o6rPMe66z8mbOq1xobqL+W+YvYDM5acx9cLhxqup6I/wqg30Tw181KLhn/Ld/L7YPcKv0L5qXtrTFNrm1GjjxGlxGI+8CDHp6LqdK+eW87bu3bsIgupy6MdWPw4fX8VTi9RhLOTHrn9/mNz2VNlren3Tw4h+mXWP41Ek0SestEbQfp6kq8bXps2C+DPDqf5d9bCaL88VmAbWH1AH90zQ+ONDc0NNs1u7BBtW+WTy5w/HBMSrGl8um0n+LY3Ph06nNJ7RXoVA6PLtkbmkdyTjBXPLPovfePxv9fP84YrviPRmW1NlVlXfQqGBUAlrZ+7vc3yweA7AnHZJNstreVX/Hl6LNlS2psNB1Zo8Sm2KlrVa6QatDcd1F8iCIjEdASl8IV6htJLg5gqGm0Z3MO0O2uxG0gkt/6XDsvfwZ5XCZZXzew3306anTAAWqtIEpKi8kQURtOOq9SW9rpbSJJVfdsgwOEu+5eBgqArEZK0g328T0SfhDum6tXdwUL7Oe6ksvD2ODS76pO6uqgPlzBTptyJKNpGkeK+C6Aubppv/Fam1ok5Qr6+cQN3I6cLsbfR6VMSckdSue1m4puqwG/gs77nWoJo9an1xKhdVdr/ACvI9itU7QRwQFjbOi53mJOI5WrapFdc2pcQXyY4yh788K7p2FIY3OJ9yl9b0stpGrTPGVnfyriWpW+DvCRFDa+BwShW2tPeyHDKZN15RP45WtMi3NsG/wCs/okh++Uw527KXFElESBHYx+SJT1GozqY98YELZorfhziJ/fdKWNr8XPbgxxHboQOFZW/xIw47yZgTnaI9MBcxW0Z4aXQI7TJ/LCCLF/QH2RqDTrLmytq72lzWEAnoMTj6wGhJ3Xy/tKzTLYcZI2mHcAiIMAZ7LnhWqM5kJ62114OT0659PotyfFc7CWq/JhxcPs1TywZFTkcAbSOQTJ4wuY1H5c3tJpcaW4AkeUgk5gEN5g/6r0+0+Ke5HPrjnqrih8SMiJxmOvQdPZP1Rl89alpNW3fsqsLHc54+hGChW17Upmab3sPdrnNP/iQvoPUK1C4aWuiHA7hjM4IPTgBIt+CtPq+V9EAkQNm4bcHJO7n/wCLpjj1zvBvTznTPmxeUm02ksqhkwXg7jP9TgRJ9TldHpfzco13Fl7btDH4P/Epn/ra4SBOeo9uUG8+WlDftD3saIAdgkgCCc4mcpbUPktWibevTq8yHjwj6QZcJ/BeHl/w30+Xfp1fmdm5y1b2VX4eczaQwF2JcKzXCZyHHDeeeOFyFto2nC6q0Ktw4M3baVUYp5BO57hOJgcZ7hRuflbeNLg0MqFsEhrwCZ7B0d0vpny/u7h5YGinUG4bapNMuLRJDSRBMRhHH6WYWyclv5m5b9l3dfLSgTFDVLV73CabHEU9/puD3AH6Lmtb0u8tD4VwKrGjgFzjTIBmWkHYRIn6IGq/Cd1Qc8VKLyGQHOYDUYMAiXtkDHdX/wAP/Nm8tqTaXkrU2DaBUBJ29GlwOQOBIwML0XDOSftMkPhj4Xqai5wFdjXN48V7pcTJ2sGS4naSvbtK+A6VvYOt6Zh7hLqhEF1TBa5w6AEAR0A958J1TWQ54r29IWvn3AU3ugPbJDmz93kcYxiEGn8U3gIcLmvIMj+K8weSYmOp/FeXl9Py82tXU+Pu1LI9Lq0oHBa4Etc08te0w5p9j+OD1RG6cdsnqqP5e6k+8rVmV3l1QxW3nrAbTIMCOA3816Rcaa0U+eF6pMvF8tRyIsSn7fRfFbHVTtjuBgjCBaayKVUN3clFya6SrtCcx0I/+CPXQ6jft2TiVV/40tbZ0SdtB3SHN90vU1Eb5aNo4wk20wGbafAEZVaK1XxQ2Md1Om3WULuo/BOFOpTaHd1W2ephjhubPRHuLxrndo6LHin2dDZXTNkOjGFqzqUsgtHuqK51VrKR3cQkNH1gbSXdeFd6uzsDVouMNiQltWDRbuYSASuZbcAuIaZJUL2tLckyEdK6mqFmIkcKT27XRyFC1qFzSQYjol3XDhzk9Fvwwe8dscfRDq1w0+6HR08gbnYnMKNba6JMKQlDU2AERLu6mLxrY3BL0LYAHH1UqdRpxyRynQ2ubasxzeB7nP6olWgwEYwqFjodLSfZFtfiEbtrgQZ5KLWpNrW7ptP3Tjscj/3+qp7qzjkR7cK7Fw08xHeVU6tu3YOEb7qxXOtT0US9w5lOUaR7lNts2uGZJ/JdZXKxXULiOThP/wCOQZnIGMrVzpYHoq+rZLfXR0mLvXnPj0/f9/yUWa7UaIDjB6AwkXUMwRHuUf7FxtBMo66umGKHxHWpv3tPuOQfdZqXxRVqgAwC0yC3ykHuCOD6ojdNYMva6PQot5Y0GbdoOe7is7m96OlW7XKznFxeQ5w2uLCaZcOCHbcGULUAytTbTNFgDTIdA3fi0BWjbdgPAhY+n2OFddXTFXaWIbT8MMaW+rQ78yJ6ozrMeG6n4FN27+badw9oMDjsrKvUDWodnVnKy0l8I2f2ZzyGhoc0AgcmDyT9Vd6hXdAaHcqq+1EFZRuHPdngKsUONty1sAlUrNMaapcHZlW15UMRK567o1abpZmUSG1ba5dmlTE5J4C5v/Hqn9JR216tV/8AEEgJz7OP6B+C1qMrW3rRREwJKW3A8BHvbDY5ocTJ4HT1KyowADqucdKVo0nOJL+BwOqbZp5c2QZM8KDXZ80gK3oWjGs8RrzxnK1qUb0rK1nDSXj6EKoradvja6AeBxKu73UgBuJDpQqZNaH4xwOIToF6VkacS2CFqrSMnqFZ3Wtlw2Bg3DBch07aWg90W/CK29m7aYCrbmrUFQNdSkcyuosdVFMOpvb7OQNWuDVLdsR1Rs6VtTUwGsa5p3HH6qFWyDnKdSC6CIhRr6gGHcGnd+StjRj7EIgzKVbtD4DSExQ1XcJcIPQwiU3Nd0M90ba0vfh/RW1QYwVWfEWmeCYLQfWFY6BbuptLmOM/ig6tqjqh8wED81Jz9Gs0iIP/AKU69FziHbsdk9dFjgNohyX8Et5gBIOado/iGd2OIAyfSTwMcq0fYCniPw4+k8n1K5ulrIZVaxvJXWu1Hy9ytSs6IUKG+oARhT1HRdxlogpzTKZBNR45TNfUmOwMFdJJruxb37OMvfhZ5BIJJHRV9G6eyGkQV6fp9NrgYIJXPfEOmtncI3DqiyaMqo3ktA/FCrUmkQRMIDdQc2RC1SuoEuXJtupauIiYW7WyLfvGUK/1eANmVlvd1XtkgNhHc9j9a1CF4QaMJi0tHFm8unOVK4qNkStbGiLmkjCbtaR28IggjATJvB4ZaBlC0R8IdVuvTH8uVJlQDnKA5x3S0YK0E30AG7jCF4o9FuvTcY3cSmfAod0IHX6xrOG07T7JI0GNdL3OO0ZjurQ1A5smN5HBC52/1TzBpHGDCNTw06zR221z5QSD6lPal8IAM2scYPQ8LlPhqsyjUDy0y44Pb6L0X7e0NEznjsizXdR5/rOjbBtcDj8EpaHaYEgeq7LVQNx3QWnhc1e0Q0n9VSnsZsmh5G7v0RdSY1o3h21swAeSfRIUoABBUKl23l4Lo4nhq1AmagInMz1UL+6LAHNEjqo3V+1jQSQR+8KVN4cdzRiOCnQQ3yA6OUGtcuJADcdSUyzP91ttoeAceqrJpF6TukqyGosDQ3EjlRGnGAcIF3pg2468rEaWlhq23qNpUa1Zr2kxwq3TLIwR09U7c2YpU5gndgAJ0NoXZhgc0BJXJ3bXjkDj1Sd1plZ0Zc1vTshU7B1F0hznuj7p4WmUmtqhrneWSfrHorezuKhA9MFc7XFeo8Pd5Y6BPWlw9wH8rhmfZOk62nWf5W1neG3n1IVXre1tSaTpbGTKWuL+pVy9wcQMdAlXNDxBMT+8KDpNG1ja0AyfUIGpV53GSOyW0hrW0Q3JM8nsry4tG+Fuwsb9m+n3ckKHiSBP0RvsBEBwkQrJryD5QhXepEZdAhWkp3aYJ4hPULF2wycFI1NdDnENEn0V1YAvZk4GUslLW7LDsIhspm8e10AjnqlajmOODKZNKAOyPcs8EyA3hHpUYJBS1Si9sO47KNJ+4+YwlIVmbSeyG3VQ3HVPXFmxzZD+FVfYJdlIO1b3cIKD4I7hdjp/wzSNIGJkKH+ylPt+ZWpjazbHL1rnxnDIZPXstWFrTa/c9oeAR7IVSmI8o+qZ0rThVO3dEH9wsdpXRv4ntKL3Nfav8N38wHH0CFZ61Ua4Mcd3Yq/d8LUiMkyPXC5/UPh1zNz6NQETkGQfcKmWx06Dr3riTuPsg2mo7nFtTk8eyZ0vR3Fr3PcMfXKBVtScxEdY4WSBcaRUfVDmu2gczxHoFa0aLPD2tku6jmYUhpJawGXEnnM49kOy08NJO6MY+vITq09gr+xDWAhm5pzACHaVGVB5XAdI6hWhuQGtaJgfspV1s2ZhrRP1lWtLcpJ9KDzkKO124ubud6BP1obEQ+eysbRmyHdwq9hCFxRqMA3CARPslqdzLmtIME59E9qmp7xsGCeTzHskGNeCA0z6lZltavZ1Fpp1CImSqO43+IQTIB8oWn6ltbH3XHqhULWqQXtJcG5cfzW2DdXUHAgPjaOiqnOLnGcRwtXFWo4y6CPzR6Q8pJGenora03b2Bf146dVl5oW2nvG6QcjomtHvADumBwulNWm5hgchagrjG6dvp7i3aPdBoaa0SXE9IVtcyJDfuzwgV6BLJA90JI0g1gcOB1QtT1fcQ1hdAGY6oPjuLdnTsoGQJIz6LOmtmre6IaW4/uqrUWmqSBwFZCs0NEjzHMpNjQJI75SCo09zINMeY8wiNFR3l3FoPMKzY4tgtyCOeYQwAdxByFmFDT9NbS6zHdXDaoIJI9lXCS3PKx1ziI4W4zU9Rui8ADBCU8N0ZULltQ8EQiWFu85OVbSFC12mZMHopudJxwjO9UGrSkgDCtp1ej/EBYwU9u7sVafb3dvzXE29RzQCDkHg5T/+OVf+VamVjNitqDzBFoOI3OGHbgJ+ixYsV0H1a7eGiHESRKVt3EkyZWLFYrIuyqQ8gEgFXrW/7u/2W1iayC6s4MbBOcH2VdVed0T1WLFpUvf1SBz0SoqF33iTz+ixYs3yoe+G2gtaD3/urfVHRTMLFi55OmKkeUSkJBlYsTizWV2yPr/7T2kXTg17QTtMAjv0WLF1x8sVvVWgNEAfgka5z9AtrFzjYlb7rfZBqXbw0Q4jBWLFTyqY0VxMTmUy958wWLFtlVE9eqkxxO70CxYsknUOGpSifPHTcsWIqq5puLXQMCOFGzb973WLETwvcrqlYhxAKZYZayeyxYtzwK3W/wAv6py3d5SPRYsQSdbAwlqjsT1lYsVBVhp2WlHhYsWqH//Z"/>
          <p:cNvSpPr>
            <a:spLocks noChangeAspect="1" noChangeArrowheads="1"/>
          </p:cNvSpPr>
          <p:nvPr/>
        </p:nvSpPr>
        <p:spPr bwMode="auto">
          <a:xfrm>
            <a:off x="155575" y="-814388"/>
            <a:ext cx="2676525" cy="1704976"/>
          </a:xfrm>
          <a:prstGeom prst="rect">
            <a:avLst/>
          </a:prstGeom>
          <a:noFill/>
        </p:spPr>
        <p:txBody>
          <a:bodyPr vert="horz" wrap="square" lIns="91440" tIns="45720" rIns="91440" bIns="45720" numCol="1" anchor="t" anchorCtr="0" compatLnSpc="1">
            <a:prstTxWarp prst="textNoShape">
              <a:avLst/>
            </a:prstTxWarp>
          </a:bodyPr>
          <a:lstStyle/>
          <a:p>
            <a:endParaRPr lang="en-NZ"/>
          </a:p>
        </p:txBody>
      </p:sp>
      <p:pic>
        <p:nvPicPr>
          <p:cNvPr id="1045" name="Picture 21" descr="http://farm3.static.flickr.com/2441/3795852341_d0e0bca64c.jpg"/>
          <p:cNvPicPr>
            <a:picLocks noChangeAspect="1" noChangeArrowheads="1"/>
          </p:cNvPicPr>
          <p:nvPr/>
        </p:nvPicPr>
        <p:blipFill>
          <a:blip r:embed="rId7" cstate="print"/>
          <a:srcRect b="54574"/>
          <a:stretch>
            <a:fillRect/>
          </a:stretch>
        </p:blipFill>
        <p:spPr bwMode="auto">
          <a:xfrm>
            <a:off x="611560" y="2852936"/>
            <a:ext cx="2288185" cy="1738164"/>
          </a:xfrm>
          <a:prstGeom prst="rect">
            <a:avLst/>
          </a:prstGeom>
          <a:noFill/>
        </p:spPr>
      </p:pic>
      <p:pic>
        <p:nvPicPr>
          <p:cNvPr id="12" name="Picture 21" descr="http://farm3.static.flickr.com/2441/3795852341_d0e0bca64c.jpg"/>
          <p:cNvPicPr>
            <a:picLocks noChangeAspect="1" noChangeArrowheads="1"/>
          </p:cNvPicPr>
          <p:nvPr/>
        </p:nvPicPr>
        <p:blipFill>
          <a:blip r:embed="rId7" cstate="print"/>
          <a:srcRect t="43283"/>
          <a:stretch>
            <a:fillRect/>
          </a:stretch>
        </p:blipFill>
        <p:spPr bwMode="auto">
          <a:xfrm>
            <a:off x="6300192" y="2708920"/>
            <a:ext cx="2288185" cy="2170212"/>
          </a:xfrm>
          <a:prstGeom prst="rect">
            <a:avLst/>
          </a:prstGeom>
          <a:noFill/>
        </p:spPr>
      </p:pic>
    </p:spTree>
  </p:cSld>
  <p:clrMapOvr>
    <a:masterClrMapping/>
  </p:clrMapOvr>
  <p:transition advTm="3978"/>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Brachyuran Life Cycle"/>
          <p:cNvPicPr>
            <a:picLocks noChangeAspect="1" noChangeArrowheads="1"/>
          </p:cNvPicPr>
          <p:nvPr/>
        </p:nvPicPr>
        <p:blipFill>
          <a:blip r:embed="rId3" cstate="print"/>
          <a:srcRect/>
          <a:stretch>
            <a:fillRect/>
          </a:stretch>
        </p:blipFill>
        <p:spPr bwMode="auto">
          <a:xfrm>
            <a:off x="6321325" y="160911"/>
            <a:ext cx="2643206" cy="2400764"/>
          </a:xfrm>
          <a:prstGeom prst="rect">
            <a:avLst/>
          </a:prstGeom>
          <a:noFill/>
          <a:ln w="9525">
            <a:noFill/>
            <a:miter lim="800000"/>
            <a:headEnd/>
            <a:tailEnd/>
          </a:ln>
        </p:spPr>
      </p:pic>
      <p:sp>
        <p:nvSpPr>
          <p:cNvPr id="4" name="Title 1"/>
          <p:cNvSpPr>
            <a:spLocks noGrp="1"/>
          </p:cNvSpPr>
          <p:nvPr>
            <p:ph type="title"/>
          </p:nvPr>
        </p:nvSpPr>
        <p:spPr>
          <a:xfrm>
            <a:off x="428596" y="500042"/>
            <a:ext cx="7758138" cy="846980"/>
          </a:xfrm>
        </p:spPr>
        <p:txBody>
          <a:bodyPr>
            <a:normAutofit/>
          </a:bodyPr>
          <a:lstStyle/>
          <a:p>
            <a:r>
              <a:rPr lang="en-NZ" sz="4500" dirty="0" smtClean="0"/>
              <a:t>Background</a:t>
            </a:r>
            <a:endParaRPr lang="en-US" sz="4500" dirty="0"/>
          </a:p>
        </p:txBody>
      </p:sp>
      <p:sp>
        <p:nvSpPr>
          <p:cNvPr id="5" name="Content Placeholder 2"/>
          <p:cNvSpPr>
            <a:spLocks noGrp="1"/>
          </p:cNvSpPr>
          <p:nvPr>
            <p:ph idx="1"/>
          </p:nvPr>
        </p:nvSpPr>
        <p:spPr>
          <a:xfrm>
            <a:off x="428596" y="1571612"/>
            <a:ext cx="5786478" cy="3000396"/>
          </a:xfrm>
        </p:spPr>
        <p:txBody>
          <a:bodyPr>
            <a:normAutofit/>
          </a:bodyPr>
          <a:lstStyle/>
          <a:p>
            <a:r>
              <a:rPr lang="en-NZ" dirty="0" smtClean="0">
                <a:latin typeface="+mj-lt"/>
              </a:rPr>
              <a:t>Final stage of larval development in benthic marine organisms involves selecting a suitable settlement habitat.</a:t>
            </a:r>
          </a:p>
          <a:p>
            <a:r>
              <a:rPr lang="en-NZ" dirty="0" smtClean="0">
                <a:latin typeface="+mj-lt"/>
              </a:rPr>
              <a:t>Involves specific cue or combination of cues</a:t>
            </a:r>
          </a:p>
          <a:p>
            <a:pPr lvl="2"/>
            <a:r>
              <a:rPr lang="en-NZ" dirty="0" smtClean="0">
                <a:latin typeface="+mj-lt"/>
              </a:rPr>
              <a:t>Physical</a:t>
            </a:r>
          </a:p>
          <a:p>
            <a:pPr lvl="2"/>
            <a:r>
              <a:rPr lang="en-NZ" dirty="0" smtClean="0">
                <a:latin typeface="+mj-lt"/>
              </a:rPr>
              <a:t>Chemical</a:t>
            </a:r>
          </a:p>
        </p:txBody>
      </p:sp>
      <p:pic>
        <p:nvPicPr>
          <p:cNvPr id="6147" name="Picture 3"/>
          <p:cNvPicPr>
            <a:picLocks noChangeAspect="1" noChangeArrowheads="1"/>
          </p:cNvPicPr>
          <p:nvPr/>
        </p:nvPicPr>
        <p:blipFill>
          <a:blip r:embed="rId4" cstate="print"/>
          <a:srcRect/>
          <a:stretch>
            <a:fillRect/>
          </a:stretch>
        </p:blipFill>
        <p:spPr bwMode="auto">
          <a:xfrm>
            <a:off x="5214942" y="4071942"/>
            <a:ext cx="3583554" cy="2390742"/>
          </a:xfrm>
          <a:prstGeom prst="rect">
            <a:avLst/>
          </a:prstGeom>
          <a:noFill/>
          <a:ln w="9525">
            <a:noFill/>
            <a:miter lim="800000"/>
            <a:headEnd/>
            <a:tailEnd/>
          </a:ln>
          <a:effectLst/>
        </p:spPr>
      </p:pic>
      <p:sp>
        <p:nvSpPr>
          <p:cNvPr id="6" name="Content Placeholder 2"/>
          <p:cNvSpPr txBox="1">
            <a:spLocks/>
          </p:cNvSpPr>
          <p:nvPr/>
        </p:nvSpPr>
        <p:spPr>
          <a:xfrm>
            <a:off x="428596" y="4714884"/>
            <a:ext cx="4429156" cy="142876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NZ" sz="2600" dirty="0" smtClean="0">
                <a:latin typeface="+mj-lt"/>
              </a:rPr>
              <a:t>Can be both general and species specific</a:t>
            </a:r>
            <a:endParaRPr kumimoji="0" lang="en-NZ" sz="2100" b="0" i="0" u="none" strike="noStrike" kern="1200" cap="none" spc="0" normalizeH="0" baseline="0" noProof="0" dirty="0" smtClean="0">
              <a:ln>
                <a:noFill/>
              </a:ln>
              <a:solidFill>
                <a:schemeClr val="tx1"/>
              </a:solidFill>
              <a:effectLst/>
              <a:uLnTx/>
              <a:uFillTx/>
              <a:latin typeface="+mj-lt"/>
              <a:ea typeface="+mn-ea"/>
              <a:cs typeface="+mn-cs"/>
            </a:endParaRPr>
          </a:p>
        </p:txBody>
      </p:sp>
    </p:spTree>
  </p:cSld>
  <p:clrMapOvr>
    <a:masterClrMapping/>
  </p:clrMapOvr>
  <p:transition advTm="873"/>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print"/>
          <a:srcRect/>
          <a:stretch>
            <a:fillRect/>
          </a:stretch>
        </p:blipFill>
        <p:spPr bwMode="auto">
          <a:xfrm>
            <a:off x="7429520" y="1052736"/>
            <a:ext cx="1357322" cy="1655933"/>
          </a:xfrm>
          <a:prstGeom prst="rect">
            <a:avLst/>
          </a:prstGeom>
          <a:noFill/>
          <a:ln w="9525">
            <a:noFill/>
            <a:miter lim="800000"/>
            <a:headEnd/>
            <a:tailEnd/>
          </a:ln>
          <a:effectLst/>
        </p:spPr>
      </p:pic>
      <p:sp>
        <p:nvSpPr>
          <p:cNvPr id="5" name="Title 1"/>
          <p:cNvSpPr>
            <a:spLocks noGrp="1"/>
          </p:cNvSpPr>
          <p:nvPr>
            <p:ph type="title"/>
          </p:nvPr>
        </p:nvSpPr>
        <p:spPr>
          <a:xfrm>
            <a:off x="428596" y="188640"/>
            <a:ext cx="7758138" cy="846980"/>
          </a:xfrm>
        </p:spPr>
        <p:txBody>
          <a:bodyPr>
            <a:normAutofit/>
          </a:bodyPr>
          <a:lstStyle/>
          <a:p>
            <a:r>
              <a:rPr lang="en-NZ" sz="4500" dirty="0" smtClean="0"/>
              <a:t>Settlement and Metamorphosis</a:t>
            </a:r>
            <a:endParaRPr lang="en-US" sz="4500" dirty="0"/>
          </a:p>
        </p:txBody>
      </p:sp>
      <p:sp>
        <p:nvSpPr>
          <p:cNvPr id="3" name="Content Placeholder 2"/>
          <p:cNvSpPr>
            <a:spLocks noGrp="1"/>
          </p:cNvSpPr>
          <p:nvPr>
            <p:ph idx="1"/>
          </p:nvPr>
        </p:nvSpPr>
        <p:spPr>
          <a:xfrm>
            <a:off x="467544" y="1484784"/>
            <a:ext cx="8229600" cy="2736304"/>
          </a:xfrm>
        </p:spPr>
        <p:txBody>
          <a:bodyPr>
            <a:normAutofit/>
          </a:bodyPr>
          <a:lstStyle/>
          <a:p>
            <a:r>
              <a:rPr lang="en-NZ" dirty="0" smtClean="0"/>
              <a:t>Not the same process</a:t>
            </a:r>
          </a:p>
          <a:p>
            <a:endParaRPr lang="en-NZ" sz="500" dirty="0" smtClean="0"/>
          </a:p>
          <a:p>
            <a:r>
              <a:rPr lang="en-NZ" dirty="0" smtClean="0"/>
              <a:t>Tightly coupled in biofouling organisms</a:t>
            </a:r>
          </a:p>
          <a:p>
            <a:endParaRPr lang="en-NZ" sz="500" dirty="0" smtClean="0"/>
          </a:p>
          <a:p>
            <a:r>
              <a:rPr lang="en-NZ" dirty="0" smtClean="0"/>
              <a:t>Capability of “delaying metamorphosis” in some species</a:t>
            </a:r>
          </a:p>
          <a:p>
            <a:pPr>
              <a:buNone/>
            </a:pPr>
            <a:endParaRPr lang="en-NZ" dirty="0" smtClean="0"/>
          </a:p>
          <a:p>
            <a:endParaRPr lang="en-US" dirty="0"/>
          </a:p>
        </p:txBody>
      </p:sp>
      <p:sp>
        <p:nvSpPr>
          <p:cNvPr id="9" name="Content Placeholder 2"/>
          <p:cNvSpPr txBox="1">
            <a:spLocks/>
          </p:cNvSpPr>
          <p:nvPr/>
        </p:nvSpPr>
        <p:spPr>
          <a:xfrm>
            <a:off x="428596" y="3887106"/>
            <a:ext cx="5715040" cy="2422214"/>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NZ" sz="2600" dirty="0" smtClean="0"/>
              <a:t>Ecological costs because it extends time in the plankton</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lang="en-NZ" sz="5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NZ" sz="2600" b="0" i="0" u="none" strike="noStrike" kern="1200" cap="none" spc="0" normalizeH="0" baseline="0" noProof="0" dirty="0" smtClean="0">
                <a:ln>
                  <a:noFill/>
                </a:ln>
                <a:solidFill>
                  <a:schemeClr val="tx1"/>
                </a:solidFill>
                <a:effectLst/>
                <a:uLnTx/>
                <a:uFillTx/>
                <a:latin typeface="+mn-lt"/>
                <a:ea typeface="+mn-ea"/>
                <a:cs typeface="+mn-cs"/>
              </a:rPr>
              <a:t>Physiological cost</a:t>
            </a:r>
            <a:r>
              <a:rPr kumimoji="0" lang="en-NZ" sz="2600" b="0" i="0" u="none" strike="noStrike" kern="1200" cap="none" spc="0" normalizeH="0" noProof="0" dirty="0" smtClean="0">
                <a:ln>
                  <a:noFill/>
                </a:ln>
                <a:solidFill>
                  <a:schemeClr val="tx1"/>
                </a:solidFill>
                <a:effectLst/>
                <a:uLnTx/>
                <a:uFillTx/>
                <a:latin typeface="+mn-lt"/>
                <a:ea typeface="+mn-ea"/>
                <a:cs typeface="+mn-cs"/>
              </a:rPr>
              <a:t>s </a:t>
            </a:r>
            <a:r>
              <a:rPr lang="en-NZ" sz="2600" dirty="0" smtClean="0"/>
              <a:t>as it </a:t>
            </a:r>
            <a:r>
              <a:rPr kumimoji="0" lang="en-NZ" sz="2600" b="0" i="0" u="none" strike="noStrike" kern="1200" cap="none" spc="0" normalizeH="0" noProof="0" dirty="0" smtClean="0">
                <a:ln>
                  <a:noFill/>
                </a:ln>
                <a:solidFill>
                  <a:schemeClr val="tx1"/>
                </a:solidFill>
                <a:effectLst/>
                <a:uLnTx/>
                <a:uFillTx/>
                <a:latin typeface="+mn-lt"/>
                <a:ea typeface="+mn-ea"/>
                <a:cs typeface="+mn-cs"/>
              </a:rPr>
              <a:t>reduces post-metamorphic growth rate </a:t>
            </a:r>
            <a:endParaRPr kumimoji="0" lang="en-NZ"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3" descr="C:\Users\Jenni Stanley\Desktop\Thesis\Larval pics\Image_000011.tif"/>
          <p:cNvPicPr>
            <a:picLocks noChangeAspect="1" noChangeArrowheads="1"/>
          </p:cNvPicPr>
          <p:nvPr/>
        </p:nvPicPr>
        <p:blipFill>
          <a:blip r:embed="rId4" cstate="print"/>
          <a:srcRect r="13378"/>
          <a:stretch>
            <a:fillRect/>
          </a:stretch>
        </p:blipFill>
        <p:spPr bwMode="auto">
          <a:xfrm>
            <a:off x="6215074" y="4357694"/>
            <a:ext cx="2254243" cy="1924047"/>
          </a:xfrm>
          <a:prstGeom prst="rect">
            <a:avLst/>
          </a:prstGeom>
          <a:noFill/>
        </p:spPr>
      </p:pic>
    </p:spTree>
  </p:cSld>
  <p:clrMapOvr>
    <a:masterClrMapping/>
  </p:clrMapOvr>
  <p:transition advTm="23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p:cNvSpPr>
            <a:spLocks noGrp="1"/>
          </p:cNvSpPr>
          <p:nvPr>
            <p:ph type="title"/>
          </p:nvPr>
        </p:nvSpPr>
        <p:spPr>
          <a:xfrm>
            <a:off x="357158" y="565796"/>
            <a:ext cx="7758138" cy="846980"/>
          </a:xfrm>
        </p:spPr>
        <p:txBody>
          <a:bodyPr>
            <a:normAutofit/>
          </a:bodyPr>
          <a:lstStyle/>
          <a:p>
            <a:r>
              <a:rPr lang="en-NZ" sz="4500" dirty="0" smtClean="0"/>
              <a:t>Crab Settlement Studies </a:t>
            </a:r>
            <a:endParaRPr lang="en-US" sz="4500" dirty="0"/>
          </a:p>
        </p:txBody>
      </p:sp>
      <p:sp>
        <p:nvSpPr>
          <p:cNvPr id="5" name="Content Placeholder 2"/>
          <p:cNvSpPr>
            <a:spLocks noGrp="1"/>
          </p:cNvSpPr>
          <p:nvPr>
            <p:ph idx="1"/>
          </p:nvPr>
        </p:nvSpPr>
        <p:spPr>
          <a:xfrm>
            <a:off x="457200" y="1484784"/>
            <a:ext cx="8229600" cy="4801736"/>
          </a:xfrm>
        </p:spPr>
        <p:txBody>
          <a:bodyPr>
            <a:normAutofit/>
          </a:bodyPr>
          <a:lstStyle/>
          <a:p>
            <a:r>
              <a:rPr lang="en-NZ" dirty="0" smtClean="0">
                <a:latin typeface="+mj-lt"/>
              </a:rPr>
              <a:t>Most crab studies that have occurred in the </a:t>
            </a:r>
            <a:r>
              <a:rPr lang="en-NZ" smtClean="0">
                <a:latin typeface="+mj-lt"/>
              </a:rPr>
              <a:t>last decade</a:t>
            </a:r>
            <a:endParaRPr lang="en-NZ" dirty="0" smtClean="0">
              <a:latin typeface="+mj-lt"/>
            </a:endParaRPr>
          </a:p>
          <a:p>
            <a:pPr lvl="2"/>
            <a:r>
              <a:rPr lang="en-NZ" dirty="0" smtClean="0">
                <a:latin typeface="+mj-lt"/>
              </a:rPr>
              <a:t>Blue crab (</a:t>
            </a:r>
            <a:r>
              <a:rPr lang="en-NZ" i="1" dirty="0" smtClean="0">
                <a:latin typeface="+mj-lt"/>
              </a:rPr>
              <a:t>Callinectes sapidus)</a:t>
            </a:r>
          </a:p>
          <a:p>
            <a:pPr lvl="2"/>
            <a:r>
              <a:rPr lang="en-NZ" dirty="0" smtClean="0">
                <a:latin typeface="+mj-lt"/>
              </a:rPr>
              <a:t>Common mud crab (</a:t>
            </a:r>
            <a:r>
              <a:rPr lang="en-NZ" i="1" dirty="0" err="1" smtClean="0">
                <a:latin typeface="+mj-lt"/>
              </a:rPr>
              <a:t>Panopeus</a:t>
            </a:r>
            <a:r>
              <a:rPr lang="en-NZ" i="1" dirty="0" smtClean="0">
                <a:latin typeface="+mj-lt"/>
              </a:rPr>
              <a:t> </a:t>
            </a:r>
            <a:r>
              <a:rPr lang="en-NZ" i="1" dirty="0" err="1" smtClean="0">
                <a:latin typeface="+mj-lt"/>
              </a:rPr>
              <a:t>herbstii</a:t>
            </a:r>
            <a:r>
              <a:rPr lang="en-NZ" i="1" dirty="0" smtClean="0">
                <a:latin typeface="+mj-lt"/>
              </a:rPr>
              <a:t>)</a:t>
            </a:r>
          </a:p>
          <a:p>
            <a:pPr lvl="2"/>
            <a:r>
              <a:rPr lang="en-NZ" dirty="0" smtClean="0">
                <a:latin typeface="+mj-lt"/>
              </a:rPr>
              <a:t>Fiddler crab (</a:t>
            </a:r>
            <a:r>
              <a:rPr lang="en-NZ" i="1" dirty="0" err="1" smtClean="0">
                <a:latin typeface="+mj-lt"/>
              </a:rPr>
              <a:t>Uca</a:t>
            </a:r>
            <a:r>
              <a:rPr lang="en-NZ" i="1" dirty="0" smtClean="0">
                <a:latin typeface="+mj-lt"/>
              </a:rPr>
              <a:t> </a:t>
            </a:r>
            <a:r>
              <a:rPr lang="en-NZ" i="1" dirty="0" err="1" smtClean="0">
                <a:latin typeface="+mj-lt"/>
              </a:rPr>
              <a:t>pugnax</a:t>
            </a:r>
            <a:r>
              <a:rPr lang="en-NZ" i="1" dirty="0" smtClean="0">
                <a:latin typeface="+mj-lt"/>
              </a:rPr>
              <a:t>)</a:t>
            </a:r>
          </a:p>
          <a:p>
            <a:pPr lvl="2"/>
            <a:r>
              <a:rPr lang="en-NZ" dirty="0" smtClean="0">
                <a:latin typeface="+mj-lt"/>
              </a:rPr>
              <a:t>Estuarine mud crab (</a:t>
            </a:r>
            <a:r>
              <a:rPr lang="en-NZ" i="1" dirty="0" err="1" smtClean="0">
                <a:latin typeface="+mj-lt"/>
              </a:rPr>
              <a:t>Rhithropanopeus</a:t>
            </a:r>
            <a:r>
              <a:rPr lang="en-NZ" i="1" dirty="0" smtClean="0">
                <a:latin typeface="+mj-lt"/>
              </a:rPr>
              <a:t> </a:t>
            </a:r>
            <a:r>
              <a:rPr lang="en-NZ" i="1" dirty="0" err="1" smtClean="0">
                <a:latin typeface="+mj-lt"/>
              </a:rPr>
              <a:t>harrisii</a:t>
            </a:r>
            <a:r>
              <a:rPr lang="en-NZ" i="1" dirty="0" smtClean="0">
                <a:latin typeface="+mj-lt"/>
              </a:rPr>
              <a:t>)</a:t>
            </a:r>
            <a:endParaRPr lang="en-NZ" dirty="0" smtClean="0">
              <a:latin typeface="+mj-lt"/>
            </a:endParaRPr>
          </a:p>
          <a:p>
            <a:r>
              <a:rPr lang="en-NZ" dirty="0" smtClean="0">
                <a:latin typeface="+mj-lt"/>
              </a:rPr>
              <a:t>Focus on cues that shorten or lengthen time to metamorphosis (TTM)</a:t>
            </a:r>
          </a:p>
          <a:p>
            <a:endParaRPr lang="en-NZ" dirty="0" smtClean="0">
              <a:latin typeface="+mj-lt"/>
            </a:endParaRPr>
          </a:p>
          <a:p>
            <a:endParaRPr lang="en-NZ" dirty="0" smtClean="0">
              <a:latin typeface="+mj-lt"/>
            </a:endParaRPr>
          </a:p>
          <a:p>
            <a:endParaRPr lang="en-US" dirty="0">
              <a:latin typeface="+mj-lt"/>
            </a:endParaRPr>
          </a:p>
        </p:txBody>
      </p:sp>
      <p:pic>
        <p:nvPicPr>
          <p:cNvPr id="5123" name="Picture 3"/>
          <p:cNvPicPr>
            <a:picLocks noChangeAspect="1" noChangeArrowheads="1"/>
          </p:cNvPicPr>
          <p:nvPr/>
        </p:nvPicPr>
        <p:blipFill>
          <a:blip r:embed="rId3" cstate="print"/>
          <a:srcRect/>
          <a:stretch>
            <a:fillRect/>
          </a:stretch>
        </p:blipFill>
        <p:spPr bwMode="auto">
          <a:xfrm>
            <a:off x="6884089" y="44624"/>
            <a:ext cx="2224415" cy="1490667"/>
          </a:xfrm>
          <a:prstGeom prst="rect">
            <a:avLst/>
          </a:prstGeom>
          <a:noFill/>
          <a:ln w="9525">
            <a:noFill/>
            <a:miter lim="800000"/>
            <a:headEnd/>
            <a:tailEnd/>
          </a:ln>
          <a:effectLst/>
        </p:spPr>
      </p:pic>
      <p:pic>
        <p:nvPicPr>
          <p:cNvPr id="5128" name="Picture 8"/>
          <p:cNvPicPr>
            <a:picLocks noChangeAspect="1" noChangeArrowheads="1"/>
          </p:cNvPicPr>
          <p:nvPr/>
        </p:nvPicPr>
        <p:blipFill>
          <a:blip r:embed="rId4" cstate="print"/>
          <a:srcRect/>
          <a:stretch>
            <a:fillRect/>
          </a:stretch>
        </p:blipFill>
        <p:spPr bwMode="auto">
          <a:xfrm>
            <a:off x="6858016" y="2651208"/>
            <a:ext cx="1857388" cy="1344527"/>
          </a:xfrm>
          <a:prstGeom prst="rect">
            <a:avLst/>
          </a:prstGeom>
          <a:noFill/>
          <a:ln w="9525">
            <a:noFill/>
            <a:miter lim="800000"/>
            <a:headEnd/>
            <a:tailEnd/>
          </a:ln>
          <a:effectLst/>
        </p:spPr>
      </p:pic>
      <p:pic>
        <p:nvPicPr>
          <p:cNvPr id="5129" name="Picture 9"/>
          <p:cNvPicPr>
            <a:picLocks noChangeAspect="1" noChangeArrowheads="1"/>
          </p:cNvPicPr>
          <p:nvPr/>
        </p:nvPicPr>
        <p:blipFill>
          <a:blip r:embed="rId5" cstate="print"/>
          <a:srcRect/>
          <a:stretch>
            <a:fillRect/>
          </a:stretch>
        </p:blipFill>
        <p:spPr bwMode="auto">
          <a:xfrm>
            <a:off x="7122662" y="5338240"/>
            <a:ext cx="1652287" cy="1252540"/>
          </a:xfrm>
          <a:prstGeom prst="rect">
            <a:avLst/>
          </a:prstGeom>
          <a:noFill/>
          <a:ln w="9525">
            <a:noFill/>
            <a:miter lim="800000"/>
            <a:headEnd/>
            <a:tailEnd/>
          </a:ln>
          <a:effectLst/>
        </p:spPr>
      </p:pic>
      <p:sp>
        <p:nvSpPr>
          <p:cNvPr id="8" name="Content Placeholder 2"/>
          <p:cNvSpPr txBox="1">
            <a:spLocks/>
          </p:cNvSpPr>
          <p:nvPr/>
        </p:nvSpPr>
        <p:spPr>
          <a:xfrm>
            <a:off x="465584" y="4941168"/>
            <a:ext cx="6122640" cy="1557144"/>
          </a:xfrm>
          <a:prstGeom prst="rect">
            <a:avLst/>
          </a:prstGeom>
        </p:spPr>
        <p:txBody>
          <a:bodyPr vert="horz">
            <a:normAutofit/>
          </a:bodyPr>
          <a:lstStyle/>
          <a:p>
            <a:pPr marL="274320" indent="-274320">
              <a:spcBef>
                <a:spcPct val="20000"/>
              </a:spcBef>
              <a:buClr>
                <a:schemeClr val="accent3"/>
              </a:buClr>
              <a:buSzPct val="95000"/>
              <a:buFont typeface="Wingdings 2"/>
              <a:buChar char=""/>
            </a:pPr>
            <a:r>
              <a:rPr lang="en-NZ" sz="2600" dirty="0" smtClean="0">
                <a:latin typeface="+mj-lt"/>
              </a:rPr>
              <a:t>In brachyuran crabs TTM can be shortened by 15 – 25% with exposure to chemical cues (Forward Jr. </a:t>
            </a:r>
            <a:r>
              <a:rPr lang="en-NZ" sz="2600" i="1" dirty="0" smtClean="0">
                <a:latin typeface="+mj-lt"/>
              </a:rPr>
              <a:t>et al</a:t>
            </a:r>
            <a:r>
              <a:rPr lang="en-NZ" sz="2600" dirty="0" smtClean="0">
                <a:latin typeface="+mj-lt"/>
              </a:rPr>
              <a:t>., 2001)</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NZ" sz="2600" b="0" i="0" u="none" strike="noStrike" kern="1200" cap="none" spc="0" normalizeH="0" baseline="0" noProof="0" dirty="0" smtClean="0">
              <a:ln>
                <a:noFill/>
              </a:ln>
              <a:solidFill>
                <a:schemeClr val="tx1"/>
              </a:solidFill>
              <a:effectLst/>
              <a:uLnTx/>
              <a:uFillTx/>
              <a:latin typeface="+mj-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NZ" sz="2600" b="0" i="0" u="none" strike="noStrike" kern="1200" cap="none" spc="0" normalizeH="0" baseline="0" noProof="0" dirty="0" smtClean="0">
              <a:ln>
                <a:noFill/>
              </a:ln>
              <a:solidFill>
                <a:schemeClr val="tx1"/>
              </a:solidFill>
              <a:effectLst/>
              <a:uLnTx/>
              <a:uFillTx/>
              <a:latin typeface="+mj-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j-lt"/>
              <a:ea typeface="+mn-ea"/>
              <a:cs typeface="+mn-cs"/>
            </a:endParaRPr>
          </a:p>
        </p:txBody>
      </p:sp>
    </p:spTree>
  </p:cSld>
  <p:clrMapOvr>
    <a:masterClrMapping/>
  </p:clrMapOvr>
  <p:transition advTm="125"/>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1"/>
          <p:cNvSpPr>
            <a:spLocks noGrp="1"/>
          </p:cNvSpPr>
          <p:nvPr>
            <p:ph type="title"/>
          </p:nvPr>
        </p:nvSpPr>
        <p:spPr>
          <a:xfrm>
            <a:off x="323528" y="44624"/>
            <a:ext cx="7758139" cy="846980"/>
          </a:xfrm>
        </p:spPr>
        <p:txBody>
          <a:bodyPr>
            <a:normAutofit/>
          </a:bodyPr>
          <a:lstStyle/>
          <a:p>
            <a:r>
              <a:rPr lang="en-NZ" sz="4500" dirty="0" smtClean="0"/>
              <a:t>Ambient Underwater Sound</a:t>
            </a:r>
            <a:endParaRPr lang="en-US" sz="4500" dirty="0"/>
          </a:p>
        </p:txBody>
      </p:sp>
      <p:sp>
        <p:nvSpPr>
          <p:cNvPr id="3" name="Content Placeholder 2"/>
          <p:cNvSpPr>
            <a:spLocks noGrp="1"/>
          </p:cNvSpPr>
          <p:nvPr>
            <p:ph idx="1"/>
          </p:nvPr>
        </p:nvSpPr>
        <p:spPr>
          <a:xfrm>
            <a:off x="395536" y="1484784"/>
            <a:ext cx="8229600" cy="2664296"/>
          </a:xfrm>
        </p:spPr>
        <p:txBody>
          <a:bodyPr>
            <a:normAutofit lnSpcReduction="10000"/>
          </a:bodyPr>
          <a:lstStyle/>
          <a:p>
            <a:r>
              <a:rPr lang="en-NZ" sz="2800" dirty="0" smtClean="0">
                <a:latin typeface="+mj-lt"/>
              </a:rPr>
              <a:t>Composed of a wide range of frequencies</a:t>
            </a:r>
          </a:p>
          <a:p>
            <a:pPr lvl="2"/>
            <a:r>
              <a:rPr lang="en-NZ" dirty="0" smtClean="0">
                <a:latin typeface="+mj-lt"/>
              </a:rPr>
              <a:t>Abiotic 50 – 1000 Hz – wind and waves</a:t>
            </a:r>
          </a:p>
          <a:p>
            <a:pPr lvl="2"/>
            <a:r>
              <a:rPr lang="en-NZ" dirty="0" smtClean="0">
                <a:latin typeface="+mj-lt"/>
              </a:rPr>
              <a:t>Biotic 50 – 50,000 Hz – biological</a:t>
            </a:r>
          </a:p>
          <a:p>
            <a:pPr lvl="2"/>
            <a:r>
              <a:rPr lang="en-NZ" dirty="0" smtClean="0">
                <a:latin typeface="+mj-lt"/>
              </a:rPr>
              <a:t>Anthropogenic – infrasound to ultrasound – human activities</a:t>
            </a:r>
          </a:p>
          <a:p>
            <a:pPr lvl="2"/>
            <a:endParaRPr lang="en-NZ" sz="1000" dirty="0" smtClean="0">
              <a:latin typeface="+mj-lt"/>
            </a:endParaRPr>
          </a:p>
          <a:p>
            <a:r>
              <a:rPr lang="en-NZ" sz="2800" dirty="0" smtClean="0">
                <a:latin typeface="+mj-lt"/>
              </a:rPr>
              <a:t>The major component of the sound emitted from a reef is produced by the inhabitants</a:t>
            </a:r>
          </a:p>
          <a:p>
            <a:endParaRPr lang="en-NZ" dirty="0" smtClean="0">
              <a:latin typeface="+mj-lt"/>
            </a:endParaRPr>
          </a:p>
          <a:p>
            <a:pPr lvl="0">
              <a:buNone/>
              <a:defRPr/>
            </a:pPr>
            <a:endParaRPr lang="en-NZ" dirty="0" smtClean="0">
              <a:latin typeface="+mj-lt"/>
            </a:endParaRPr>
          </a:p>
        </p:txBody>
      </p:sp>
      <p:pic>
        <p:nvPicPr>
          <p:cNvPr id="4" name="Content Placeholder 8" descr="IMG_3486.JPG"/>
          <p:cNvPicPr>
            <a:picLocks noChangeAspect="1"/>
          </p:cNvPicPr>
          <p:nvPr/>
        </p:nvPicPr>
        <p:blipFill>
          <a:blip r:embed="rId3" cstate="print"/>
          <a:srcRect/>
          <a:stretch>
            <a:fillRect/>
          </a:stretch>
        </p:blipFill>
        <p:spPr>
          <a:xfrm>
            <a:off x="7380312" y="116633"/>
            <a:ext cx="1584176" cy="2112235"/>
          </a:xfrm>
          <a:prstGeom prst="rect">
            <a:avLst/>
          </a:prstGeom>
        </p:spPr>
      </p:pic>
      <p:pic>
        <p:nvPicPr>
          <p:cNvPr id="5" name="Picture 4" descr="P1024[01]_26-03-10.JPG"/>
          <p:cNvPicPr>
            <a:picLocks noChangeAspect="1"/>
          </p:cNvPicPr>
          <p:nvPr/>
        </p:nvPicPr>
        <p:blipFill>
          <a:blip r:embed="rId4" cstate="print"/>
          <a:stretch>
            <a:fillRect/>
          </a:stretch>
        </p:blipFill>
        <p:spPr>
          <a:xfrm rot="5400000">
            <a:off x="-108520" y="4653136"/>
            <a:ext cx="2304256" cy="1728192"/>
          </a:xfrm>
          <a:prstGeom prst="rect">
            <a:avLst/>
          </a:prstGeom>
        </p:spPr>
      </p:pic>
      <p:sp>
        <p:nvSpPr>
          <p:cNvPr id="8" name="Content Placeholder 2"/>
          <p:cNvSpPr txBox="1">
            <a:spLocks/>
          </p:cNvSpPr>
          <p:nvPr/>
        </p:nvSpPr>
        <p:spPr>
          <a:xfrm>
            <a:off x="2123728" y="4077072"/>
            <a:ext cx="6336704" cy="2304256"/>
          </a:xfrm>
          <a:prstGeom prst="rect">
            <a:avLst/>
          </a:prstGeom>
        </p:spPr>
        <p:txBody>
          <a:bodyPr vert="horz">
            <a:normAutofit/>
          </a:bodyPr>
          <a:lstStyle/>
          <a:p>
            <a:pPr marL="274320" indent="-274320">
              <a:spcBef>
                <a:spcPct val="20000"/>
              </a:spcBef>
              <a:buClr>
                <a:schemeClr val="accent3"/>
              </a:buClr>
              <a:buSzPct val="95000"/>
              <a:buFont typeface="Wingdings 2"/>
              <a:buChar char=""/>
              <a:defRPr/>
            </a:pPr>
            <a:r>
              <a:rPr lang="en-NZ" sz="2800" dirty="0" smtClean="0">
                <a:latin typeface="+mj-lt"/>
              </a:rPr>
              <a:t>A cue which communicates a lot of habitat information would be of great value to larval settlers</a:t>
            </a:r>
          </a:p>
          <a:p>
            <a:pPr marL="274320" indent="-274320">
              <a:spcBef>
                <a:spcPct val="20000"/>
              </a:spcBef>
              <a:buClr>
                <a:schemeClr val="accent3"/>
              </a:buClr>
              <a:buSzPct val="95000"/>
              <a:buFont typeface="Wingdings 2"/>
              <a:buChar char=""/>
              <a:defRPr/>
            </a:pPr>
            <a:endParaRPr lang="en-NZ" sz="2800" dirty="0" smtClean="0">
              <a:latin typeface="+mj-lt"/>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NZ" sz="2100" b="0" i="0" u="none" strike="noStrike" kern="1200" cap="none" spc="0" normalizeH="0" baseline="0" noProof="0" dirty="0" smtClean="0">
              <a:ln>
                <a:noFill/>
              </a:ln>
              <a:solidFill>
                <a:schemeClr val="tx1"/>
              </a:solidFill>
              <a:effectLst/>
              <a:uLnTx/>
              <a:uFillTx/>
              <a:latin typeface="+mj-lt"/>
              <a:ea typeface="+mn-ea"/>
              <a:cs typeface="+mn-cs"/>
            </a:endParaRPr>
          </a:p>
        </p:txBody>
      </p:sp>
    </p:spTree>
  </p:cSld>
  <p:clrMapOvr>
    <a:masterClrMapping/>
  </p:clrMapOvr>
  <p:transition advTm="328"/>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44624"/>
            <a:ext cx="7758139" cy="846980"/>
          </a:xfrm>
        </p:spPr>
        <p:txBody>
          <a:bodyPr>
            <a:normAutofit/>
          </a:bodyPr>
          <a:lstStyle/>
          <a:p>
            <a:r>
              <a:rPr lang="en-NZ" sz="4500" dirty="0" smtClean="0"/>
              <a:t>Unique Habitat Signatures</a:t>
            </a:r>
            <a:endParaRPr lang="en-US" sz="4500" dirty="0"/>
          </a:p>
        </p:txBody>
      </p:sp>
      <p:sp>
        <p:nvSpPr>
          <p:cNvPr id="7" name="Content Placeholder 2"/>
          <p:cNvSpPr txBox="1">
            <a:spLocks/>
          </p:cNvSpPr>
          <p:nvPr/>
        </p:nvSpPr>
        <p:spPr>
          <a:xfrm>
            <a:off x="611560" y="764704"/>
            <a:ext cx="7848872" cy="2736304"/>
          </a:xfrm>
          <a:prstGeom prst="rect">
            <a:avLst/>
          </a:prstGeom>
        </p:spPr>
        <p:txBody>
          <a:bodyPr vert="horz">
            <a:normAutofit/>
          </a:bodyPr>
          <a:lstStyle/>
          <a:p>
            <a:pPr marL="274320" indent="-274320">
              <a:spcBef>
                <a:spcPct val="20000"/>
              </a:spcBef>
              <a:buClr>
                <a:schemeClr val="accent3"/>
              </a:buClr>
              <a:buSzPct val="95000"/>
              <a:buFont typeface="Wingdings 2"/>
              <a:buChar char=""/>
              <a:defRPr/>
            </a:pPr>
            <a:endParaRPr lang="en-NZ" sz="1000" dirty="0" smtClean="0">
              <a:latin typeface="+mj-lt"/>
            </a:endParaRPr>
          </a:p>
          <a:p>
            <a:pPr marL="274320" indent="-274320">
              <a:spcBef>
                <a:spcPct val="20000"/>
              </a:spcBef>
              <a:buClr>
                <a:schemeClr val="accent3"/>
              </a:buClr>
              <a:buSzPct val="95000"/>
              <a:buFont typeface="Wingdings 2"/>
              <a:buChar char=""/>
              <a:defRPr/>
            </a:pPr>
            <a:r>
              <a:rPr lang="en-NZ" sz="2800" dirty="0" smtClean="0">
                <a:latin typeface="+mj-lt"/>
              </a:rPr>
              <a:t>Significant differences in ambient sound associated with different coastal habitats in subtropical New Zealand</a:t>
            </a:r>
          </a:p>
          <a:p>
            <a:pPr marL="274320" indent="-274320">
              <a:spcBef>
                <a:spcPct val="20000"/>
              </a:spcBef>
              <a:buClr>
                <a:schemeClr val="accent3"/>
              </a:buClr>
              <a:buSzPct val="95000"/>
              <a:buFont typeface="Wingdings 2"/>
              <a:buChar char=""/>
              <a:defRPr/>
            </a:pPr>
            <a:r>
              <a:rPr lang="en-NZ" sz="2800" dirty="0" smtClean="0">
                <a:latin typeface="+mj-lt"/>
              </a:rPr>
              <a:t>Differences in acoustic profiles due to fish communities and benthic characteristics.</a:t>
            </a:r>
          </a:p>
          <a:p>
            <a:pPr marL="274320" indent="-274320">
              <a:spcBef>
                <a:spcPct val="20000"/>
              </a:spcBef>
              <a:buClr>
                <a:schemeClr val="accent3"/>
              </a:buClr>
              <a:buSzPct val="95000"/>
              <a:buFont typeface="Wingdings 2"/>
              <a:buChar char=""/>
              <a:defRPr/>
            </a:pPr>
            <a:endParaRPr lang="en-NZ" sz="2800" dirty="0" smtClean="0">
              <a:latin typeface="+mj-lt"/>
            </a:endParaRPr>
          </a:p>
          <a:p>
            <a:pPr marL="274320" indent="-274320">
              <a:spcBef>
                <a:spcPct val="20000"/>
              </a:spcBef>
              <a:buClr>
                <a:schemeClr val="accent3"/>
              </a:buClr>
              <a:buSzPct val="95000"/>
              <a:defRPr/>
            </a:pPr>
            <a:endParaRPr lang="en-NZ" sz="2400" dirty="0" smtClean="0">
              <a:latin typeface="+mj-lt"/>
            </a:endParaRPr>
          </a:p>
          <a:p>
            <a:pPr marL="274320" indent="-274320">
              <a:spcBef>
                <a:spcPct val="20000"/>
              </a:spcBef>
              <a:buClr>
                <a:schemeClr val="accent3"/>
              </a:buClr>
              <a:buSzPct val="95000"/>
              <a:buFont typeface="Wingdings 2"/>
              <a:buChar char=""/>
              <a:defRPr/>
            </a:pPr>
            <a:endParaRPr lang="en-NZ" sz="2400" dirty="0" smtClean="0">
              <a:latin typeface="+mj-lt"/>
            </a:endParaRPr>
          </a:p>
        </p:txBody>
      </p:sp>
      <p:pic>
        <p:nvPicPr>
          <p:cNvPr id="56322" name="Picture 2"/>
          <p:cNvPicPr>
            <a:picLocks noChangeAspect="1" noChangeArrowheads="1"/>
          </p:cNvPicPr>
          <p:nvPr/>
        </p:nvPicPr>
        <p:blipFill>
          <a:blip r:embed="rId3" cstate="print"/>
          <a:srcRect/>
          <a:stretch>
            <a:fillRect/>
          </a:stretch>
        </p:blipFill>
        <p:spPr bwMode="auto">
          <a:xfrm>
            <a:off x="899592" y="3789040"/>
            <a:ext cx="7635965" cy="2348880"/>
          </a:xfrm>
          <a:prstGeom prst="rect">
            <a:avLst/>
          </a:prstGeom>
          <a:noFill/>
          <a:ln w="9525">
            <a:noFill/>
            <a:miter lim="800000"/>
            <a:headEnd/>
            <a:tailEnd/>
          </a:ln>
        </p:spPr>
      </p:pic>
      <p:pic>
        <p:nvPicPr>
          <p:cNvPr id="50177" name="Picture 1"/>
          <p:cNvPicPr>
            <a:picLocks noChangeAspect="1" noChangeArrowheads="1"/>
          </p:cNvPicPr>
          <p:nvPr/>
        </p:nvPicPr>
        <p:blipFill>
          <a:blip r:embed="rId4" cstate="print"/>
          <a:srcRect/>
          <a:stretch>
            <a:fillRect/>
          </a:stretch>
        </p:blipFill>
        <p:spPr bwMode="auto">
          <a:xfrm>
            <a:off x="1763688" y="3501008"/>
            <a:ext cx="5924550" cy="3038475"/>
          </a:xfrm>
          <a:prstGeom prst="rect">
            <a:avLst/>
          </a:prstGeom>
          <a:noFill/>
          <a:ln w="9525">
            <a:noFill/>
            <a:miter lim="800000"/>
            <a:headEnd/>
            <a:tailEnd/>
          </a:ln>
        </p:spPr>
      </p:pic>
    </p:spTree>
  </p:cSld>
  <p:clrMapOvr>
    <a:masterClrMapping/>
  </p:clrMapOvr>
  <p:transition advTm="1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632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01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9" name="Group 38"/>
          <p:cNvGrpSpPr/>
          <p:nvPr/>
        </p:nvGrpSpPr>
        <p:grpSpPr>
          <a:xfrm>
            <a:off x="2483768" y="764704"/>
            <a:ext cx="4061073" cy="5904656"/>
            <a:chOff x="3234955" y="1063233"/>
            <a:chExt cx="3629025" cy="5143500"/>
          </a:xfrm>
        </p:grpSpPr>
        <p:pic>
          <p:nvPicPr>
            <p:cNvPr id="80898" name="Picture 2"/>
            <p:cNvPicPr>
              <a:picLocks noChangeAspect="1" noChangeArrowheads="1"/>
            </p:cNvPicPr>
            <p:nvPr/>
          </p:nvPicPr>
          <p:blipFill>
            <a:blip r:embed="rId3" cstate="print"/>
            <a:srcRect/>
            <a:stretch>
              <a:fillRect/>
            </a:stretch>
          </p:blipFill>
          <p:spPr bwMode="auto">
            <a:xfrm>
              <a:off x="3234955" y="1063233"/>
              <a:ext cx="3629025" cy="5143500"/>
            </a:xfrm>
            <a:prstGeom prst="rect">
              <a:avLst/>
            </a:prstGeom>
            <a:noFill/>
            <a:ln w="9525">
              <a:noFill/>
              <a:miter lim="800000"/>
              <a:headEnd/>
              <a:tailEnd/>
            </a:ln>
          </p:spPr>
        </p:pic>
        <p:sp>
          <p:nvSpPr>
            <p:cNvPr id="36" name="Oval 35"/>
            <p:cNvSpPr/>
            <p:nvPr/>
          </p:nvSpPr>
          <p:spPr>
            <a:xfrm>
              <a:off x="3775776" y="4341279"/>
              <a:ext cx="36004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Oval 36"/>
            <p:cNvSpPr/>
            <p:nvPr/>
          </p:nvSpPr>
          <p:spPr>
            <a:xfrm>
              <a:off x="4779289" y="4654907"/>
              <a:ext cx="36004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Oval 37"/>
            <p:cNvSpPr/>
            <p:nvPr/>
          </p:nvSpPr>
          <p:spPr>
            <a:xfrm>
              <a:off x="5899235" y="4074062"/>
              <a:ext cx="36004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
        <p:nvSpPr>
          <p:cNvPr id="4" name="Title 1"/>
          <p:cNvSpPr>
            <a:spLocks noGrp="1"/>
          </p:cNvSpPr>
          <p:nvPr>
            <p:ph type="title"/>
          </p:nvPr>
        </p:nvSpPr>
        <p:spPr>
          <a:xfrm>
            <a:off x="323528" y="-243408"/>
            <a:ext cx="7758139" cy="846980"/>
          </a:xfrm>
        </p:spPr>
        <p:txBody>
          <a:bodyPr>
            <a:normAutofit/>
          </a:bodyPr>
          <a:lstStyle/>
          <a:p>
            <a:r>
              <a:rPr lang="en-NZ" sz="3800" dirty="0" smtClean="0"/>
              <a:t>Unique Habitat Signatures</a:t>
            </a:r>
            <a:endParaRPr lang="en-US" sz="3800" dirty="0"/>
          </a:p>
        </p:txBody>
      </p:sp>
      <p:grpSp>
        <p:nvGrpSpPr>
          <p:cNvPr id="84" name="Group 83"/>
          <p:cNvGrpSpPr/>
          <p:nvPr/>
        </p:nvGrpSpPr>
        <p:grpSpPr>
          <a:xfrm>
            <a:off x="1403648" y="1412776"/>
            <a:ext cx="7112512" cy="3672408"/>
            <a:chOff x="1467779" y="1700808"/>
            <a:chExt cx="7112512" cy="3672408"/>
          </a:xfrm>
        </p:grpSpPr>
        <p:grpSp>
          <p:nvGrpSpPr>
            <p:cNvPr id="83" name="Group 82"/>
            <p:cNvGrpSpPr/>
            <p:nvPr/>
          </p:nvGrpSpPr>
          <p:grpSpPr>
            <a:xfrm>
              <a:off x="1467779" y="1700808"/>
              <a:ext cx="5480485" cy="3672408"/>
              <a:chOff x="1467779" y="1700808"/>
              <a:chExt cx="5480485" cy="3672408"/>
            </a:xfrm>
          </p:grpSpPr>
          <p:pic>
            <p:nvPicPr>
              <p:cNvPr id="80901" name="Picture 5"/>
              <p:cNvPicPr>
                <a:picLocks noChangeAspect="1" noChangeArrowheads="1"/>
              </p:cNvPicPr>
              <p:nvPr/>
            </p:nvPicPr>
            <p:blipFill>
              <a:blip r:embed="rId4" cstate="print"/>
              <a:srcRect l="4247" t="1899" r="3732"/>
              <a:stretch>
                <a:fillRect/>
              </a:stretch>
            </p:blipFill>
            <p:spPr bwMode="auto">
              <a:xfrm>
                <a:off x="1467779" y="1700808"/>
                <a:ext cx="5480485" cy="3672408"/>
              </a:xfrm>
              <a:prstGeom prst="rect">
                <a:avLst/>
              </a:prstGeom>
              <a:noFill/>
              <a:ln w="9525">
                <a:noFill/>
                <a:miter lim="800000"/>
                <a:headEnd/>
                <a:tailEnd/>
              </a:ln>
            </p:spPr>
          </p:pic>
          <p:sp>
            <p:nvSpPr>
              <p:cNvPr id="76" name="Text Box 3"/>
              <p:cNvSpPr txBox="1">
                <a:spLocks noChangeArrowheads="1"/>
              </p:cNvSpPr>
              <p:nvPr/>
            </p:nvSpPr>
            <p:spPr bwMode="auto">
              <a:xfrm>
                <a:off x="2195736" y="1844824"/>
                <a:ext cx="1448534" cy="458918"/>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bg1"/>
                    </a:solidFill>
                    <a:effectLst/>
                    <a:latin typeface="+mj-lt"/>
                    <a:cs typeface="Arial" pitchFamily="34" charset="0"/>
                  </a:rPr>
                  <a:t>0000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grpSp>
          <p:nvGrpSpPr>
            <p:cNvPr id="82" name="Group 81"/>
            <p:cNvGrpSpPr/>
            <p:nvPr/>
          </p:nvGrpSpPr>
          <p:grpSpPr>
            <a:xfrm>
              <a:off x="1979712" y="1916832"/>
              <a:ext cx="6600579" cy="2448272"/>
              <a:chOff x="1979712" y="1916832"/>
              <a:chExt cx="6600579" cy="2448272"/>
            </a:xfrm>
          </p:grpSpPr>
          <p:grpSp>
            <p:nvGrpSpPr>
              <p:cNvPr id="80" name="Group 79"/>
              <p:cNvGrpSpPr/>
              <p:nvPr/>
            </p:nvGrpSpPr>
            <p:grpSpPr>
              <a:xfrm>
                <a:off x="1979712" y="1916832"/>
                <a:ext cx="4464496" cy="2448272"/>
                <a:chOff x="1979712" y="1916832"/>
                <a:chExt cx="4464496" cy="2448272"/>
              </a:xfrm>
            </p:grpSpPr>
            <p:sp>
              <p:nvSpPr>
                <p:cNvPr id="40" name="Oval 39"/>
                <p:cNvSpPr/>
                <p:nvPr/>
              </p:nvSpPr>
              <p:spPr>
                <a:xfrm>
                  <a:off x="1979712" y="2636912"/>
                  <a:ext cx="1096097" cy="1482071"/>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1" name="Oval 70"/>
                <p:cNvSpPr/>
                <p:nvPr/>
              </p:nvSpPr>
              <p:spPr>
                <a:xfrm>
                  <a:off x="4211960" y="1916832"/>
                  <a:ext cx="2232248" cy="2448272"/>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81" name="Group 80"/>
              <p:cNvGrpSpPr/>
              <p:nvPr/>
            </p:nvGrpSpPr>
            <p:grpSpPr>
              <a:xfrm>
                <a:off x="3854546" y="2267580"/>
                <a:ext cx="4725745" cy="1890792"/>
                <a:chOff x="3854546" y="2267580"/>
                <a:chExt cx="4725745" cy="1890792"/>
              </a:xfrm>
            </p:grpSpPr>
            <p:grpSp>
              <p:nvGrpSpPr>
                <p:cNvPr id="79" name="Group 78"/>
                <p:cNvGrpSpPr/>
                <p:nvPr/>
              </p:nvGrpSpPr>
              <p:grpSpPr>
                <a:xfrm>
                  <a:off x="6103889" y="2267580"/>
                  <a:ext cx="2331188" cy="369332"/>
                  <a:chOff x="6103889" y="2197630"/>
                  <a:chExt cx="2331188" cy="369332"/>
                </a:xfrm>
              </p:grpSpPr>
              <p:sp>
                <p:nvSpPr>
                  <p:cNvPr id="47" name="TextBox 46"/>
                  <p:cNvSpPr txBox="1"/>
                  <p:nvPr/>
                </p:nvSpPr>
                <p:spPr>
                  <a:xfrm>
                    <a:off x="6994173" y="2197630"/>
                    <a:ext cx="1440904" cy="369332"/>
                  </a:xfrm>
                  <a:prstGeom prst="rect">
                    <a:avLst/>
                  </a:prstGeom>
                  <a:noFill/>
                </p:spPr>
                <p:txBody>
                  <a:bodyPr wrap="square" rtlCol="0">
                    <a:spAutoFit/>
                  </a:bodyPr>
                  <a:lstStyle/>
                  <a:p>
                    <a:r>
                      <a:rPr lang="en-NZ" b="1" dirty="0" smtClean="0">
                        <a:latin typeface="+mj-lt"/>
                      </a:rPr>
                      <a:t>Fringing Reef</a:t>
                    </a:r>
                    <a:endParaRPr lang="en-US" b="1" dirty="0">
                      <a:latin typeface="+mj-lt"/>
                    </a:endParaRPr>
                  </a:p>
                </p:txBody>
              </p:sp>
              <p:cxnSp>
                <p:nvCxnSpPr>
                  <p:cNvPr id="51" name="Straight Arrow Connector 50"/>
                  <p:cNvCxnSpPr/>
                  <p:nvPr/>
                </p:nvCxnSpPr>
                <p:spPr>
                  <a:xfrm flipH="1">
                    <a:off x="6103889" y="2390457"/>
                    <a:ext cx="876878"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5940152" y="3356992"/>
                  <a:ext cx="2640139" cy="369332"/>
                  <a:chOff x="6213498" y="3461901"/>
                  <a:chExt cx="2640139" cy="369332"/>
                </a:xfrm>
              </p:grpSpPr>
              <p:sp>
                <p:nvSpPr>
                  <p:cNvPr id="48" name="TextBox 47"/>
                  <p:cNvSpPr txBox="1"/>
                  <p:nvPr/>
                </p:nvSpPr>
                <p:spPr>
                  <a:xfrm>
                    <a:off x="7319101" y="3461901"/>
                    <a:ext cx="1534536" cy="369332"/>
                  </a:xfrm>
                  <a:prstGeom prst="rect">
                    <a:avLst/>
                  </a:prstGeom>
                  <a:noFill/>
                </p:spPr>
                <p:txBody>
                  <a:bodyPr wrap="square" rtlCol="0">
                    <a:spAutoFit/>
                  </a:bodyPr>
                  <a:lstStyle/>
                  <a:p>
                    <a:r>
                      <a:rPr lang="en-NZ" b="1" dirty="0" smtClean="0">
                        <a:latin typeface="+mj-lt"/>
                      </a:rPr>
                      <a:t>Lagoon</a:t>
                    </a:r>
                    <a:endParaRPr lang="en-US" b="1" dirty="0">
                      <a:latin typeface="+mj-lt"/>
                    </a:endParaRPr>
                  </a:p>
                </p:txBody>
              </p:sp>
              <p:cxnSp>
                <p:nvCxnSpPr>
                  <p:cNvPr id="52" name="Straight Arrow Connector 51"/>
                  <p:cNvCxnSpPr/>
                  <p:nvPr/>
                </p:nvCxnSpPr>
                <p:spPr>
                  <a:xfrm flipH="1">
                    <a:off x="6213498" y="3687269"/>
                    <a:ext cx="1096097"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3854546" y="3789040"/>
                  <a:ext cx="2085606" cy="369332"/>
                  <a:chOff x="3544889" y="3645024"/>
                  <a:chExt cx="2085606" cy="369332"/>
                </a:xfrm>
              </p:grpSpPr>
              <p:cxnSp>
                <p:nvCxnSpPr>
                  <p:cNvPr id="53" name="Straight Arrow Connector 52"/>
                  <p:cNvCxnSpPr/>
                  <p:nvPr/>
                </p:nvCxnSpPr>
                <p:spPr>
                  <a:xfrm>
                    <a:off x="4644008" y="3861048"/>
                    <a:ext cx="986487"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544889" y="3645024"/>
                    <a:ext cx="1296144" cy="369332"/>
                  </a:xfrm>
                  <a:prstGeom prst="rect">
                    <a:avLst/>
                  </a:prstGeom>
                  <a:noFill/>
                </p:spPr>
                <p:txBody>
                  <a:bodyPr wrap="square" rtlCol="0">
                    <a:spAutoFit/>
                  </a:bodyPr>
                  <a:lstStyle/>
                  <a:p>
                    <a:r>
                      <a:rPr lang="en-NZ" b="1" dirty="0" smtClean="0">
                        <a:solidFill>
                          <a:schemeClr val="bg1"/>
                        </a:solidFill>
                        <a:latin typeface="+mj-lt"/>
                      </a:rPr>
                      <a:t>Back Reef</a:t>
                    </a:r>
                    <a:endParaRPr lang="en-US" b="1" dirty="0">
                      <a:solidFill>
                        <a:schemeClr val="bg1"/>
                      </a:solidFill>
                      <a:latin typeface="+mj-lt"/>
                    </a:endParaRPr>
                  </a:p>
                </p:txBody>
              </p:sp>
            </p:grpSp>
          </p:grpSp>
        </p:grpSp>
      </p:grpSp>
      <p:grpSp>
        <p:nvGrpSpPr>
          <p:cNvPr id="74" name="Group 73"/>
          <p:cNvGrpSpPr/>
          <p:nvPr/>
        </p:nvGrpSpPr>
        <p:grpSpPr>
          <a:xfrm>
            <a:off x="1403648" y="1412776"/>
            <a:ext cx="5472608" cy="3744416"/>
            <a:chOff x="467544" y="980728"/>
            <a:chExt cx="5472608" cy="3744416"/>
          </a:xfrm>
        </p:grpSpPr>
        <p:grpSp>
          <p:nvGrpSpPr>
            <p:cNvPr id="43" name="Group 42"/>
            <p:cNvGrpSpPr/>
            <p:nvPr/>
          </p:nvGrpSpPr>
          <p:grpSpPr>
            <a:xfrm>
              <a:off x="467544" y="980728"/>
              <a:ext cx="5472608" cy="3744416"/>
              <a:chOff x="1259567" y="1213825"/>
              <a:chExt cx="3647578" cy="2856632"/>
            </a:xfrm>
          </p:grpSpPr>
          <p:grpSp>
            <p:nvGrpSpPr>
              <p:cNvPr id="41" name="Group 40"/>
              <p:cNvGrpSpPr/>
              <p:nvPr/>
            </p:nvGrpSpPr>
            <p:grpSpPr>
              <a:xfrm>
                <a:off x="1259567" y="1213825"/>
                <a:ext cx="3647578" cy="2856632"/>
                <a:chOff x="1259567" y="1213825"/>
                <a:chExt cx="3647578" cy="2856632"/>
              </a:xfrm>
            </p:grpSpPr>
            <p:pic>
              <p:nvPicPr>
                <p:cNvPr id="80902" name="Picture 6"/>
                <p:cNvPicPr>
                  <a:picLocks noChangeAspect="1" noChangeArrowheads="1"/>
                </p:cNvPicPr>
                <p:nvPr/>
              </p:nvPicPr>
              <p:blipFill>
                <a:blip r:embed="rId5" cstate="print"/>
                <a:srcRect t="3761"/>
                <a:stretch>
                  <a:fillRect/>
                </a:stretch>
              </p:blipFill>
              <p:spPr bwMode="auto">
                <a:xfrm>
                  <a:off x="1259567" y="1213825"/>
                  <a:ext cx="3647578" cy="2856632"/>
                </a:xfrm>
                <a:prstGeom prst="rect">
                  <a:avLst/>
                </a:prstGeom>
                <a:noFill/>
                <a:ln w="9525">
                  <a:noFill/>
                  <a:miter lim="800000"/>
                  <a:headEnd/>
                  <a:tailEnd/>
                </a:ln>
              </p:spPr>
            </p:pic>
            <p:sp>
              <p:nvSpPr>
                <p:cNvPr id="12" name="Text Box 3"/>
                <p:cNvSpPr txBox="1">
                  <a:spLocks noChangeArrowheads="1"/>
                </p:cNvSpPr>
                <p:nvPr/>
              </p:nvSpPr>
              <p:spPr bwMode="auto">
                <a:xfrm>
                  <a:off x="1699793" y="1317080"/>
                  <a:ext cx="951613" cy="356752"/>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bg1"/>
                      </a:solidFill>
                      <a:effectLst/>
                      <a:latin typeface="+mj-lt"/>
                      <a:cs typeface="Arial" pitchFamily="34" charset="0"/>
                    </a:rPr>
                    <a:t>0300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42" name="Oval 41"/>
              <p:cNvSpPr/>
              <p:nvPr/>
            </p:nvSpPr>
            <p:spPr>
              <a:xfrm>
                <a:off x="1643523" y="1873048"/>
                <a:ext cx="1247856" cy="1593122"/>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
          <p:nvSpPr>
            <p:cNvPr id="73" name="Oval 72"/>
            <p:cNvSpPr/>
            <p:nvPr/>
          </p:nvSpPr>
          <p:spPr>
            <a:xfrm>
              <a:off x="3707904" y="1412776"/>
              <a:ext cx="2088232" cy="2232248"/>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46" name="Group 45"/>
          <p:cNvGrpSpPr/>
          <p:nvPr/>
        </p:nvGrpSpPr>
        <p:grpSpPr>
          <a:xfrm>
            <a:off x="1403648" y="1340768"/>
            <a:ext cx="5472608" cy="3744416"/>
            <a:chOff x="994954" y="4044732"/>
            <a:chExt cx="3600400" cy="2813268"/>
          </a:xfrm>
        </p:grpSpPr>
        <p:grpSp>
          <p:nvGrpSpPr>
            <p:cNvPr id="17" name="Group 16"/>
            <p:cNvGrpSpPr/>
            <p:nvPr/>
          </p:nvGrpSpPr>
          <p:grpSpPr>
            <a:xfrm>
              <a:off x="994954" y="4044732"/>
              <a:ext cx="3600400" cy="2813268"/>
              <a:chOff x="2723146" y="1993796"/>
              <a:chExt cx="3600400" cy="2813268"/>
            </a:xfrm>
          </p:grpSpPr>
          <p:pic>
            <p:nvPicPr>
              <p:cNvPr id="80903" name="Picture 7"/>
              <p:cNvPicPr>
                <a:picLocks noChangeAspect="1" noChangeArrowheads="1"/>
              </p:cNvPicPr>
              <p:nvPr/>
            </p:nvPicPr>
            <p:blipFill>
              <a:blip r:embed="rId6" cstate="print"/>
              <a:srcRect/>
              <a:stretch>
                <a:fillRect/>
              </a:stretch>
            </p:blipFill>
            <p:spPr bwMode="auto">
              <a:xfrm>
                <a:off x="2723146" y="1993796"/>
                <a:ext cx="3600400" cy="2813268"/>
              </a:xfrm>
              <a:prstGeom prst="rect">
                <a:avLst/>
              </a:prstGeom>
              <a:noFill/>
              <a:ln w="9525">
                <a:noFill/>
                <a:miter lim="800000"/>
                <a:headEnd/>
                <a:tailEnd/>
              </a:ln>
            </p:spPr>
          </p:pic>
          <p:sp>
            <p:nvSpPr>
              <p:cNvPr id="16" name="Text Box 3"/>
              <p:cNvSpPr txBox="1">
                <a:spLocks noChangeArrowheads="1"/>
              </p:cNvSpPr>
              <p:nvPr/>
            </p:nvSpPr>
            <p:spPr bwMode="auto">
              <a:xfrm>
                <a:off x="3203848" y="2137812"/>
                <a:ext cx="951613" cy="356752"/>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bg1"/>
                    </a:solidFill>
                    <a:effectLst/>
                    <a:latin typeface="+mj-lt"/>
                    <a:cs typeface="Arial" pitchFamily="34" charset="0"/>
                  </a:rPr>
                  <a:t>0600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45" name="Oval 44"/>
            <p:cNvSpPr/>
            <p:nvPr/>
          </p:nvSpPr>
          <p:spPr>
            <a:xfrm>
              <a:off x="1475656" y="4509120"/>
              <a:ext cx="936104" cy="1584176"/>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56" name="Group 55"/>
          <p:cNvGrpSpPr/>
          <p:nvPr/>
        </p:nvGrpSpPr>
        <p:grpSpPr>
          <a:xfrm>
            <a:off x="1475656" y="1268760"/>
            <a:ext cx="5400600" cy="3816424"/>
            <a:chOff x="1331640" y="1484784"/>
            <a:chExt cx="5400600" cy="3816424"/>
          </a:xfrm>
        </p:grpSpPr>
        <p:grpSp>
          <p:nvGrpSpPr>
            <p:cNvPr id="58" name="Group 57"/>
            <p:cNvGrpSpPr/>
            <p:nvPr/>
          </p:nvGrpSpPr>
          <p:grpSpPr>
            <a:xfrm>
              <a:off x="1331640" y="1484784"/>
              <a:ext cx="5400600" cy="3816424"/>
              <a:chOff x="1763688" y="2132856"/>
              <a:chExt cx="4320480" cy="3816424"/>
            </a:xfrm>
          </p:grpSpPr>
          <p:pic>
            <p:nvPicPr>
              <p:cNvPr id="80904" name="Picture 8"/>
              <p:cNvPicPr>
                <a:picLocks noChangeAspect="1" noChangeArrowheads="1"/>
              </p:cNvPicPr>
              <p:nvPr/>
            </p:nvPicPr>
            <p:blipFill>
              <a:blip r:embed="rId7" cstate="print"/>
              <a:srcRect l="1639"/>
              <a:stretch>
                <a:fillRect/>
              </a:stretch>
            </p:blipFill>
            <p:spPr bwMode="auto">
              <a:xfrm>
                <a:off x="1763688" y="2132856"/>
                <a:ext cx="4320480" cy="3816424"/>
              </a:xfrm>
              <a:prstGeom prst="rect">
                <a:avLst/>
              </a:prstGeom>
              <a:noFill/>
              <a:ln w="9525">
                <a:noFill/>
                <a:miter lim="800000"/>
                <a:headEnd/>
                <a:tailEnd/>
              </a:ln>
            </p:spPr>
          </p:pic>
          <p:sp>
            <p:nvSpPr>
              <p:cNvPr id="19" name="Text Box 3"/>
              <p:cNvSpPr txBox="1">
                <a:spLocks noChangeArrowheads="1"/>
              </p:cNvSpPr>
              <p:nvPr/>
            </p:nvSpPr>
            <p:spPr bwMode="auto">
              <a:xfrm>
                <a:off x="2278997" y="2348880"/>
                <a:ext cx="1155277" cy="477616"/>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bg1"/>
                    </a:solidFill>
                    <a:effectLst/>
                    <a:latin typeface="+mj-lt"/>
                    <a:cs typeface="Arial" pitchFamily="34" charset="0"/>
                  </a:rPr>
                  <a:t>0900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50" name="Oval 49"/>
            <p:cNvSpPr/>
            <p:nvPr/>
          </p:nvSpPr>
          <p:spPr>
            <a:xfrm>
              <a:off x="1907704" y="1988840"/>
              <a:ext cx="1080365" cy="198212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57" name="Group 56"/>
          <p:cNvGrpSpPr/>
          <p:nvPr/>
        </p:nvGrpSpPr>
        <p:grpSpPr>
          <a:xfrm>
            <a:off x="1475656" y="1340768"/>
            <a:ext cx="5400600" cy="3744416"/>
            <a:chOff x="1835696" y="1916832"/>
            <a:chExt cx="5400600" cy="3744416"/>
          </a:xfrm>
        </p:grpSpPr>
        <p:grpSp>
          <p:nvGrpSpPr>
            <p:cNvPr id="27" name="Group 26"/>
            <p:cNvGrpSpPr/>
            <p:nvPr/>
          </p:nvGrpSpPr>
          <p:grpSpPr>
            <a:xfrm>
              <a:off x="1835696" y="1916832"/>
              <a:ext cx="5400600" cy="3744416"/>
              <a:chOff x="4038247" y="2924944"/>
              <a:chExt cx="3602314" cy="2808312"/>
            </a:xfrm>
          </p:grpSpPr>
          <p:pic>
            <p:nvPicPr>
              <p:cNvPr id="80905" name="Picture 9"/>
              <p:cNvPicPr>
                <a:picLocks noChangeAspect="1" noChangeArrowheads="1"/>
              </p:cNvPicPr>
              <p:nvPr/>
            </p:nvPicPr>
            <p:blipFill>
              <a:blip r:embed="rId8" cstate="print"/>
              <a:srcRect l="4918"/>
              <a:stretch>
                <a:fillRect/>
              </a:stretch>
            </p:blipFill>
            <p:spPr bwMode="auto">
              <a:xfrm>
                <a:off x="4038247" y="2924944"/>
                <a:ext cx="3602314" cy="2808312"/>
              </a:xfrm>
              <a:prstGeom prst="rect">
                <a:avLst/>
              </a:prstGeom>
              <a:noFill/>
              <a:ln w="9525">
                <a:noFill/>
                <a:miter lim="800000"/>
                <a:headEnd/>
                <a:tailEnd/>
              </a:ln>
            </p:spPr>
          </p:pic>
          <p:sp>
            <p:nvSpPr>
              <p:cNvPr id="24" name="Text Box 3"/>
              <p:cNvSpPr txBox="1">
                <a:spLocks noChangeArrowheads="1"/>
              </p:cNvSpPr>
              <p:nvPr/>
            </p:nvSpPr>
            <p:spPr bwMode="auto">
              <a:xfrm>
                <a:off x="4427984" y="3068960"/>
                <a:ext cx="951613" cy="356752"/>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lang="en-US" sz="2000" b="1" dirty="0" smtClean="0">
                    <a:solidFill>
                      <a:schemeClr val="bg1"/>
                    </a:solidFill>
                    <a:latin typeface="+mj-lt"/>
                    <a:cs typeface="Arial" pitchFamily="34" charset="0"/>
                  </a:rPr>
                  <a:t>12</a:t>
                </a:r>
                <a:r>
                  <a:rPr kumimoji="0" lang="en-US" sz="2000" b="1" i="0" u="none" strike="noStrike" cap="none" normalizeH="0" baseline="0" dirty="0" smtClean="0">
                    <a:ln>
                      <a:noFill/>
                    </a:ln>
                    <a:solidFill>
                      <a:schemeClr val="bg1"/>
                    </a:solidFill>
                    <a:effectLst/>
                    <a:latin typeface="+mj-lt"/>
                    <a:cs typeface="Arial" pitchFamily="34" charset="0"/>
                  </a:rPr>
                  <a:t>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54" name="Oval 53"/>
            <p:cNvSpPr/>
            <p:nvPr/>
          </p:nvSpPr>
          <p:spPr>
            <a:xfrm>
              <a:off x="2267744" y="2420888"/>
              <a:ext cx="1296144" cy="198212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62" name="Group 61"/>
          <p:cNvGrpSpPr/>
          <p:nvPr/>
        </p:nvGrpSpPr>
        <p:grpSpPr>
          <a:xfrm>
            <a:off x="1475656" y="1340768"/>
            <a:ext cx="5400600" cy="3861048"/>
            <a:chOff x="2411760" y="2232248"/>
            <a:chExt cx="5400600" cy="3861048"/>
          </a:xfrm>
        </p:grpSpPr>
        <p:grpSp>
          <p:nvGrpSpPr>
            <p:cNvPr id="60" name="Group 59"/>
            <p:cNvGrpSpPr/>
            <p:nvPr/>
          </p:nvGrpSpPr>
          <p:grpSpPr>
            <a:xfrm>
              <a:off x="2411760" y="2232248"/>
              <a:ext cx="5400600" cy="3861048"/>
              <a:chOff x="-1462259" y="5472608"/>
              <a:chExt cx="4283968" cy="3861048"/>
            </a:xfrm>
          </p:grpSpPr>
          <p:grpSp>
            <p:nvGrpSpPr>
              <p:cNvPr id="28" name="Group 27"/>
              <p:cNvGrpSpPr/>
              <p:nvPr/>
            </p:nvGrpSpPr>
            <p:grpSpPr>
              <a:xfrm>
                <a:off x="-1462259" y="5472608"/>
                <a:ext cx="4283968" cy="3861048"/>
                <a:chOff x="5270187" y="3342444"/>
                <a:chExt cx="3498148" cy="2865366"/>
              </a:xfrm>
            </p:grpSpPr>
            <p:sp>
              <p:nvSpPr>
                <p:cNvPr id="25" name="Text Box 3"/>
                <p:cNvSpPr txBox="1">
                  <a:spLocks noChangeArrowheads="1"/>
                </p:cNvSpPr>
                <p:nvPr/>
              </p:nvSpPr>
              <p:spPr bwMode="auto">
                <a:xfrm>
                  <a:off x="5364088" y="3573016"/>
                  <a:ext cx="951613" cy="356752"/>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lang="en-US" sz="2000" b="1" dirty="0" smtClean="0">
                      <a:solidFill>
                        <a:schemeClr val="bg1"/>
                      </a:solidFill>
                      <a:latin typeface="+mj-lt"/>
                      <a:cs typeface="Arial" pitchFamily="34" charset="0"/>
                    </a:rPr>
                    <a:t>15</a:t>
                  </a:r>
                  <a:r>
                    <a:rPr kumimoji="0" lang="en-US" sz="2000" b="1" i="0" u="none" strike="noStrike" cap="none" normalizeH="0" baseline="0" dirty="0" smtClean="0">
                      <a:ln>
                        <a:noFill/>
                      </a:ln>
                      <a:solidFill>
                        <a:schemeClr val="bg1"/>
                      </a:solidFill>
                      <a:effectLst/>
                      <a:latin typeface="+mj-lt"/>
                      <a:cs typeface="Arial" pitchFamily="34" charset="0"/>
                    </a:rPr>
                    <a:t>00</a:t>
                  </a:r>
                  <a:endParaRPr kumimoji="0" lang="en-US" sz="2000" b="0" i="0" u="none" strike="noStrike" cap="none" normalizeH="0" baseline="0" dirty="0" smtClean="0">
                    <a:ln>
                      <a:noFill/>
                    </a:ln>
                    <a:solidFill>
                      <a:schemeClr val="bg1"/>
                    </a:solidFill>
                    <a:effectLst/>
                    <a:latin typeface="+mj-lt"/>
                    <a:cs typeface="Arial" pitchFamily="34" charset="0"/>
                  </a:endParaRPr>
                </a:p>
              </p:txBody>
            </p:sp>
            <p:pic>
              <p:nvPicPr>
                <p:cNvPr id="80906" name="Picture 10"/>
                <p:cNvPicPr>
                  <a:picLocks noChangeAspect="1" noChangeArrowheads="1"/>
                </p:cNvPicPr>
                <p:nvPr/>
              </p:nvPicPr>
              <p:blipFill>
                <a:blip r:embed="rId9" cstate="print"/>
                <a:srcRect l="3202" r="1543"/>
                <a:stretch>
                  <a:fillRect/>
                </a:stretch>
              </p:blipFill>
              <p:spPr bwMode="auto">
                <a:xfrm>
                  <a:off x="5270187" y="3342444"/>
                  <a:ext cx="3498148" cy="2865366"/>
                </a:xfrm>
                <a:prstGeom prst="rect">
                  <a:avLst/>
                </a:prstGeom>
                <a:noFill/>
                <a:ln w="9525">
                  <a:noFill/>
                  <a:miter lim="800000"/>
                  <a:headEnd/>
                  <a:tailEnd/>
                </a:ln>
              </p:spPr>
            </p:pic>
          </p:grpSp>
          <p:sp>
            <p:nvSpPr>
              <p:cNvPr id="59" name="Text Box 3"/>
              <p:cNvSpPr txBox="1">
                <a:spLocks noChangeArrowheads="1"/>
              </p:cNvSpPr>
              <p:nvPr/>
            </p:nvSpPr>
            <p:spPr bwMode="auto">
              <a:xfrm>
                <a:off x="-1058028" y="5631617"/>
                <a:ext cx="1180000" cy="461679"/>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lang="en-US" sz="2000" b="1" dirty="0" smtClean="0">
                    <a:solidFill>
                      <a:schemeClr val="bg1"/>
                    </a:solidFill>
                    <a:latin typeface="+mj-lt"/>
                    <a:cs typeface="Arial" pitchFamily="34" charset="0"/>
                  </a:rPr>
                  <a:t>15</a:t>
                </a:r>
                <a:r>
                  <a:rPr kumimoji="0" lang="en-US" sz="2000" b="1" i="0" u="none" strike="noStrike" cap="none" normalizeH="0" baseline="0" dirty="0" smtClean="0">
                    <a:ln>
                      <a:noFill/>
                    </a:ln>
                    <a:solidFill>
                      <a:schemeClr val="bg1"/>
                    </a:solidFill>
                    <a:effectLst/>
                    <a:latin typeface="+mj-lt"/>
                    <a:cs typeface="Arial" pitchFamily="34" charset="0"/>
                  </a:rPr>
                  <a:t>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61" name="Oval 60"/>
            <p:cNvSpPr/>
            <p:nvPr/>
          </p:nvSpPr>
          <p:spPr>
            <a:xfrm>
              <a:off x="3131840" y="2780928"/>
              <a:ext cx="1296144" cy="198212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68" name="Group 67"/>
          <p:cNvGrpSpPr/>
          <p:nvPr/>
        </p:nvGrpSpPr>
        <p:grpSpPr>
          <a:xfrm>
            <a:off x="1403648" y="1340768"/>
            <a:ext cx="5544616" cy="3888433"/>
            <a:chOff x="2915816" y="2636914"/>
            <a:chExt cx="5544616" cy="3888433"/>
          </a:xfrm>
        </p:grpSpPr>
        <p:grpSp>
          <p:nvGrpSpPr>
            <p:cNvPr id="64" name="Group 63"/>
            <p:cNvGrpSpPr/>
            <p:nvPr/>
          </p:nvGrpSpPr>
          <p:grpSpPr>
            <a:xfrm>
              <a:off x="2915816" y="2636914"/>
              <a:ext cx="5544616" cy="3888433"/>
              <a:chOff x="2915816" y="2636914"/>
              <a:chExt cx="5544616" cy="3888433"/>
            </a:xfrm>
          </p:grpSpPr>
          <p:grpSp>
            <p:nvGrpSpPr>
              <p:cNvPr id="30" name="Group 29"/>
              <p:cNvGrpSpPr/>
              <p:nvPr/>
            </p:nvGrpSpPr>
            <p:grpSpPr>
              <a:xfrm>
                <a:off x="2915816" y="2636914"/>
                <a:ext cx="5544616" cy="3888433"/>
                <a:chOff x="5076056" y="3850999"/>
                <a:chExt cx="3600400" cy="2952328"/>
              </a:xfrm>
            </p:grpSpPr>
            <p:pic>
              <p:nvPicPr>
                <p:cNvPr id="80907" name="Picture 11"/>
                <p:cNvPicPr>
                  <a:picLocks noChangeAspect="1" noChangeArrowheads="1"/>
                </p:cNvPicPr>
                <p:nvPr/>
              </p:nvPicPr>
              <p:blipFill>
                <a:blip r:embed="rId10" cstate="print"/>
                <a:srcRect r="1961"/>
                <a:stretch>
                  <a:fillRect/>
                </a:stretch>
              </p:blipFill>
              <p:spPr bwMode="auto">
                <a:xfrm>
                  <a:off x="5076056" y="3850999"/>
                  <a:ext cx="3600400" cy="2952328"/>
                </a:xfrm>
                <a:prstGeom prst="rect">
                  <a:avLst/>
                </a:prstGeom>
                <a:noFill/>
                <a:ln w="9525">
                  <a:noFill/>
                  <a:miter lim="800000"/>
                  <a:headEnd/>
                  <a:tailEnd/>
                </a:ln>
              </p:spPr>
            </p:pic>
            <p:sp>
              <p:nvSpPr>
                <p:cNvPr id="26" name="Text Box 3"/>
                <p:cNvSpPr txBox="1">
                  <a:spLocks noChangeArrowheads="1"/>
                </p:cNvSpPr>
                <p:nvPr/>
              </p:nvSpPr>
              <p:spPr bwMode="auto">
                <a:xfrm>
                  <a:off x="5508104" y="3937845"/>
                  <a:ext cx="951613" cy="295861"/>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lang="en-US" sz="2000" b="1" dirty="0" smtClean="0">
                      <a:solidFill>
                        <a:schemeClr val="bg1"/>
                      </a:solidFill>
                      <a:latin typeface="+mj-lt"/>
                      <a:cs typeface="Arial" pitchFamily="34" charset="0"/>
                    </a:rPr>
                    <a:t>18</a:t>
                  </a:r>
                  <a:r>
                    <a:rPr kumimoji="0" lang="en-US" sz="2000" b="1" i="0" u="none" strike="noStrike" cap="none" normalizeH="0" baseline="0" dirty="0" smtClean="0">
                      <a:ln>
                        <a:noFill/>
                      </a:ln>
                      <a:solidFill>
                        <a:schemeClr val="bg1"/>
                      </a:solidFill>
                      <a:effectLst/>
                      <a:latin typeface="+mj-lt"/>
                      <a:cs typeface="Arial" pitchFamily="34" charset="0"/>
                    </a:rPr>
                    <a:t>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63" name="Oval 62"/>
              <p:cNvSpPr/>
              <p:nvPr/>
            </p:nvSpPr>
            <p:spPr>
              <a:xfrm>
                <a:off x="3563888" y="3068960"/>
                <a:ext cx="1440160" cy="198212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
          <p:nvSpPr>
            <p:cNvPr id="67" name="Oval 66"/>
            <p:cNvSpPr/>
            <p:nvPr/>
          </p:nvSpPr>
          <p:spPr>
            <a:xfrm>
              <a:off x="6084168" y="3212976"/>
              <a:ext cx="2232248" cy="252028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70" name="Group 69"/>
          <p:cNvGrpSpPr/>
          <p:nvPr/>
        </p:nvGrpSpPr>
        <p:grpSpPr>
          <a:xfrm>
            <a:off x="1475656" y="1340768"/>
            <a:ext cx="5400600" cy="3816424"/>
            <a:chOff x="3707904" y="2996952"/>
            <a:chExt cx="5400600" cy="3816424"/>
          </a:xfrm>
        </p:grpSpPr>
        <p:grpSp>
          <p:nvGrpSpPr>
            <p:cNvPr id="66" name="Group 65"/>
            <p:cNvGrpSpPr/>
            <p:nvPr/>
          </p:nvGrpSpPr>
          <p:grpSpPr>
            <a:xfrm>
              <a:off x="3707904" y="2996952"/>
              <a:ext cx="5400600" cy="3816424"/>
              <a:chOff x="3707904" y="2996952"/>
              <a:chExt cx="5400600" cy="3816424"/>
            </a:xfrm>
          </p:grpSpPr>
          <p:grpSp>
            <p:nvGrpSpPr>
              <p:cNvPr id="35" name="Group 34"/>
              <p:cNvGrpSpPr/>
              <p:nvPr/>
            </p:nvGrpSpPr>
            <p:grpSpPr>
              <a:xfrm>
                <a:off x="3707904" y="2996952"/>
                <a:ext cx="5400600" cy="3816424"/>
                <a:chOff x="5580112" y="4199926"/>
                <a:chExt cx="3488499" cy="3045498"/>
              </a:xfrm>
            </p:grpSpPr>
            <p:pic>
              <p:nvPicPr>
                <p:cNvPr id="80908" name="Picture 12"/>
                <p:cNvPicPr>
                  <a:picLocks noChangeAspect="1" noChangeArrowheads="1"/>
                </p:cNvPicPr>
                <p:nvPr/>
              </p:nvPicPr>
              <p:blipFill>
                <a:blip r:embed="rId11" cstate="print"/>
                <a:srcRect r="3385" b="2400"/>
                <a:stretch>
                  <a:fillRect/>
                </a:stretch>
              </p:blipFill>
              <p:spPr bwMode="auto">
                <a:xfrm>
                  <a:off x="5580112" y="4199926"/>
                  <a:ext cx="3488499" cy="3045498"/>
                </a:xfrm>
                <a:prstGeom prst="rect">
                  <a:avLst/>
                </a:prstGeom>
                <a:noFill/>
                <a:ln w="9525">
                  <a:noFill/>
                  <a:miter lim="800000"/>
                  <a:headEnd/>
                  <a:tailEnd/>
                </a:ln>
              </p:spPr>
            </p:pic>
            <p:sp>
              <p:nvSpPr>
                <p:cNvPr id="33" name="Text Box 3"/>
                <p:cNvSpPr txBox="1">
                  <a:spLocks noChangeArrowheads="1"/>
                </p:cNvSpPr>
                <p:nvPr/>
              </p:nvSpPr>
              <p:spPr bwMode="auto">
                <a:xfrm>
                  <a:off x="6012160" y="4293096"/>
                  <a:ext cx="951613" cy="350534"/>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lang="en-US" sz="2000" b="1" dirty="0" smtClean="0">
                      <a:solidFill>
                        <a:schemeClr val="bg1"/>
                      </a:solidFill>
                      <a:latin typeface="+mj-lt"/>
                      <a:cs typeface="Arial" pitchFamily="34" charset="0"/>
                    </a:rPr>
                    <a:t>21</a:t>
                  </a:r>
                  <a:r>
                    <a:rPr kumimoji="0" lang="en-US" sz="2000" b="1" i="0" u="none" strike="noStrike" cap="none" normalizeH="0" baseline="0" dirty="0" smtClean="0">
                      <a:ln>
                        <a:noFill/>
                      </a:ln>
                      <a:solidFill>
                        <a:schemeClr val="bg1"/>
                      </a:solidFill>
                      <a:effectLst/>
                      <a:latin typeface="+mj-lt"/>
                      <a:cs typeface="Arial" pitchFamily="34" charset="0"/>
                    </a:rPr>
                    <a:t>00</a:t>
                  </a:r>
                  <a:endParaRPr kumimoji="0" lang="en-US" sz="2000" b="0" i="0" u="none" strike="noStrike" cap="none" normalizeH="0" baseline="0" dirty="0" smtClean="0">
                    <a:ln>
                      <a:noFill/>
                    </a:ln>
                    <a:solidFill>
                      <a:schemeClr val="bg1"/>
                    </a:solidFill>
                    <a:effectLst/>
                    <a:latin typeface="+mj-lt"/>
                    <a:cs typeface="Arial" pitchFamily="34" charset="0"/>
                  </a:endParaRPr>
                </a:p>
              </p:txBody>
            </p:sp>
          </p:grpSp>
          <p:sp>
            <p:nvSpPr>
              <p:cNvPr id="65" name="Oval 64"/>
              <p:cNvSpPr/>
              <p:nvPr/>
            </p:nvSpPr>
            <p:spPr>
              <a:xfrm>
                <a:off x="4139952" y="3861048"/>
                <a:ext cx="1656184" cy="1656184"/>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
          <p:nvSpPr>
            <p:cNvPr id="69" name="Oval 68"/>
            <p:cNvSpPr/>
            <p:nvPr/>
          </p:nvSpPr>
          <p:spPr>
            <a:xfrm>
              <a:off x="6804248" y="3501008"/>
              <a:ext cx="2232248" cy="2376264"/>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Tree>
  </p:cSld>
  <p:clrMapOvr>
    <a:masterClrMapping/>
  </p:clrMapOvr>
  <p:transition advTm="1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84"/>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2000"/>
                                  </p:stCondLst>
                                  <p:childTnLst>
                                    <p:set>
                                      <p:cBhvr>
                                        <p:cTn id="17" dur="1" fill="hold">
                                          <p:stCondLst>
                                            <p:cond delay="0"/>
                                          </p:stCondLst>
                                        </p:cTn>
                                        <p:tgtEl>
                                          <p:spTgt spid="46"/>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nodeType="afterEffect">
                                  <p:stCondLst>
                                    <p:cond delay="2000"/>
                                  </p:stCondLst>
                                  <p:childTnLst>
                                    <p:set>
                                      <p:cBhvr>
                                        <p:cTn id="20" dur="1" fill="hold">
                                          <p:stCondLst>
                                            <p:cond delay="0"/>
                                          </p:stCondLst>
                                        </p:cTn>
                                        <p:tgtEl>
                                          <p:spTgt spid="56"/>
                                        </p:tgtEl>
                                        <p:attrNameLst>
                                          <p:attrName>style.visibility</p:attrName>
                                        </p:attrNameLst>
                                      </p:cBhvr>
                                      <p:to>
                                        <p:strVal val="visible"/>
                                      </p:to>
                                    </p:set>
                                  </p:childTnLst>
                                </p:cTn>
                              </p:par>
                            </p:childTnLst>
                          </p:cTn>
                        </p:par>
                        <p:par>
                          <p:cTn id="21" fill="hold">
                            <p:stCondLst>
                              <p:cond delay="4000"/>
                            </p:stCondLst>
                            <p:childTnLst>
                              <p:par>
                                <p:cTn id="22" presetID="1" presetClass="entr" presetSubtype="0" fill="hold" nodeType="afterEffect">
                                  <p:stCondLst>
                                    <p:cond delay="2000"/>
                                  </p:stCondLst>
                                  <p:childTnLst>
                                    <p:set>
                                      <p:cBhvr>
                                        <p:cTn id="23" dur="1" fill="hold">
                                          <p:stCondLst>
                                            <p:cond delay="0"/>
                                          </p:stCondLst>
                                        </p:cTn>
                                        <p:tgtEl>
                                          <p:spTgt spid="57"/>
                                        </p:tgtEl>
                                        <p:attrNameLst>
                                          <p:attrName>style.visibility</p:attrName>
                                        </p:attrNameLst>
                                      </p:cBhvr>
                                      <p:to>
                                        <p:strVal val="visible"/>
                                      </p:to>
                                    </p:set>
                                  </p:childTnLst>
                                </p:cTn>
                              </p:par>
                            </p:childTnLst>
                          </p:cTn>
                        </p:par>
                        <p:par>
                          <p:cTn id="24" fill="hold">
                            <p:stCondLst>
                              <p:cond delay="6000"/>
                            </p:stCondLst>
                            <p:childTnLst>
                              <p:par>
                                <p:cTn id="25" presetID="1" presetClass="entr" presetSubtype="0" fill="hold" nodeType="afterEffect">
                                  <p:stCondLst>
                                    <p:cond delay="2000"/>
                                  </p:stCondLst>
                                  <p:childTnLst>
                                    <p:set>
                                      <p:cBhvr>
                                        <p:cTn id="26" dur="1" fill="hold">
                                          <p:stCondLst>
                                            <p:cond delay="0"/>
                                          </p:stCondLst>
                                        </p:cTn>
                                        <p:tgtEl>
                                          <p:spTgt spid="62"/>
                                        </p:tgtEl>
                                        <p:attrNameLst>
                                          <p:attrName>style.visibility</p:attrName>
                                        </p:attrNameLst>
                                      </p:cBhvr>
                                      <p:to>
                                        <p:strVal val="visible"/>
                                      </p:to>
                                    </p:set>
                                  </p:childTnLst>
                                </p:cTn>
                              </p:par>
                            </p:childTnLst>
                          </p:cTn>
                        </p:par>
                        <p:par>
                          <p:cTn id="27" fill="hold">
                            <p:stCondLst>
                              <p:cond delay="8000"/>
                            </p:stCondLst>
                            <p:childTnLst>
                              <p:par>
                                <p:cTn id="28" presetID="1" presetClass="entr" presetSubtype="0" fill="hold" nodeType="afterEffect">
                                  <p:stCondLst>
                                    <p:cond delay="2000"/>
                                  </p:stCondLst>
                                  <p:childTnLst>
                                    <p:set>
                                      <p:cBhvr>
                                        <p:cTn id="29" dur="1" fill="hold">
                                          <p:stCondLst>
                                            <p:cond delay="0"/>
                                          </p:stCondLst>
                                        </p:cTn>
                                        <p:tgtEl>
                                          <p:spTgt spid="68"/>
                                        </p:tgtEl>
                                        <p:attrNameLst>
                                          <p:attrName>style.visibility</p:attrName>
                                        </p:attrNameLst>
                                      </p:cBhvr>
                                      <p:to>
                                        <p:strVal val="visible"/>
                                      </p:to>
                                    </p:set>
                                  </p:childTnLst>
                                </p:cTn>
                              </p:par>
                            </p:childTnLst>
                          </p:cTn>
                        </p:par>
                        <p:par>
                          <p:cTn id="30" fill="hold">
                            <p:stCondLst>
                              <p:cond delay="10000"/>
                            </p:stCondLst>
                            <p:childTnLst>
                              <p:par>
                                <p:cTn id="31" presetID="1" presetClass="entr" presetSubtype="0" fill="hold" nodeType="afterEffect">
                                  <p:stCondLst>
                                    <p:cond delay="2000"/>
                                  </p:stCondLst>
                                  <p:childTnLst>
                                    <p:set>
                                      <p:cBhvr>
                                        <p:cTn id="3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5" name="Chart 44"/>
          <p:cNvGraphicFramePr/>
          <p:nvPr/>
        </p:nvGraphicFramePr>
        <p:xfrm>
          <a:off x="2339752" y="3717032"/>
          <a:ext cx="4420841" cy="29973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p:cNvGraphicFramePr/>
          <p:nvPr/>
        </p:nvGraphicFramePr>
        <p:xfrm>
          <a:off x="107504" y="620688"/>
          <a:ext cx="4464495" cy="30243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8" name="Chart 37"/>
          <p:cNvGraphicFramePr/>
          <p:nvPr/>
        </p:nvGraphicFramePr>
        <p:xfrm>
          <a:off x="107504" y="620688"/>
          <a:ext cx="4464495" cy="30243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Chart 38"/>
          <p:cNvGraphicFramePr/>
          <p:nvPr/>
        </p:nvGraphicFramePr>
        <p:xfrm>
          <a:off x="107504" y="620688"/>
          <a:ext cx="4464495" cy="30243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4" name="Chart 33"/>
          <p:cNvGraphicFramePr/>
          <p:nvPr/>
        </p:nvGraphicFramePr>
        <p:xfrm>
          <a:off x="4572000" y="620688"/>
          <a:ext cx="4392488" cy="300114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6" name="Chart 35"/>
          <p:cNvGraphicFramePr/>
          <p:nvPr/>
        </p:nvGraphicFramePr>
        <p:xfrm>
          <a:off x="4572000" y="620688"/>
          <a:ext cx="4392488" cy="300114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Chart 36"/>
          <p:cNvGraphicFramePr/>
          <p:nvPr/>
        </p:nvGraphicFramePr>
        <p:xfrm>
          <a:off x="4572000" y="620688"/>
          <a:ext cx="4392488" cy="3001144"/>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0" name="Chart 29"/>
          <p:cNvGraphicFramePr/>
          <p:nvPr/>
        </p:nvGraphicFramePr>
        <p:xfrm>
          <a:off x="2339752" y="3717032"/>
          <a:ext cx="4420841" cy="2997305"/>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3" name="Chart 32"/>
          <p:cNvGraphicFramePr/>
          <p:nvPr/>
        </p:nvGraphicFramePr>
        <p:xfrm>
          <a:off x="2339752" y="3717032"/>
          <a:ext cx="4420841" cy="2997305"/>
        </p:xfrm>
        <a:graphic>
          <a:graphicData uri="http://schemas.openxmlformats.org/drawingml/2006/chart">
            <c:chart xmlns:c="http://schemas.openxmlformats.org/drawingml/2006/chart" xmlns:r="http://schemas.openxmlformats.org/officeDocument/2006/relationships" r:id="rId11"/>
          </a:graphicData>
        </a:graphic>
      </p:graphicFrame>
      <p:sp>
        <p:nvSpPr>
          <p:cNvPr id="19" name="TextBox 18"/>
          <p:cNvSpPr txBox="1"/>
          <p:nvPr/>
        </p:nvSpPr>
        <p:spPr>
          <a:xfrm rot="16200000">
            <a:off x="-1178887" y="1935568"/>
            <a:ext cx="2532520" cy="247769"/>
          </a:xfrm>
          <a:prstGeom prst="rect">
            <a:avLst/>
          </a:prstGeom>
          <a:noFill/>
        </p:spPr>
        <p:txBody>
          <a:bodyPr wrap="square" rtlCol="0">
            <a:spAutoFit/>
          </a:bodyPr>
          <a:lstStyle/>
          <a:p>
            <a:pPr algn="ctr"/>
            <a:r>
              <a:rPr lang="en-NZ" sz="1500" b="1" dirty="0" smtClean="0">
                <a:latin typeface="+mj-lt"/>
              </a:rPr>
              <a:t>Percentage Prms</a:t>
            </a:r>
            <a:r>
              <a:rPr lang="en-NZ" sz="1500" b="1" baseline="30000" dirty="0" smtClean="0">
                <a:latin typeface="+mj-lt"/>
              </a:rPr>
              <a:t>2</a:t>
            </a:r>
            <a:endParaRPr lang="en-US" sz="1500" b="1" baseline="30000" dirty="0">
              <a:latin typeface="+mj-lt"/>
            </a:endParaRPr>
          </a:p>
        </p:txBody>
      </p:sp>
      <p:sp>
        <p:nvSpPr>
          <p:cNvPr id="20" name="TextBox 19"/>
          <p:cNvSpPr txBox="1"/>
          <p:nvPr/>
        </p:nvSpPr>
        <p:spPr>
          <a:xfrm>
            <a:off x="791072" y="3573016"/>
            <a:ext cx="2294698" cy="273447"/>
          </a:xfrm>
          <a:prstGeom prst="rect">
            <a:avLst/>
          </a:prstGeom>
          <a:noFill/>
        </p:spPr>
        <p:txBody>
          <a:bodyPr wrap="square" rtlCol="0">
            <a:spAutoFit/>
          </a:bodyPr>
          <a:lstStyle/>
          <a:p>
            <a:pPr algn="ctr"/>
            <a:r>
              <a:rPr lang="en-NZ" sz="1500" b="1" dirty="0" smtClean="0">
                <a:latin typeface="+mj-lt"/>
              </a:rPr>
              <a:t>Time</a:t>
            </a:r>
            <a:endParaRPr lang="en-US" sz="1500" b="1" baseline="30000" dirty="0">
              <a:latin typeface="+mj-lt"/>
            </a:endParaRPr>
          </a:p>
        </p:txBody>
      </p:sp>
      <p:sp>
        <p:nvSpPr>
          <p:cNvPr id="21" name="TextBox 20"/>
          <p:cNvSpPr txBox="1"/>
          <p:nvPr/>
        </p:nvSpPr>
        <p:spPr>
          <a:xfrm>
            <a:off x="1459435" y="671332"/>
            <a:ext cx="2294698" cy="273447"/>
          </a:xfrm>
          <a:prstGeom prst="rect">
            <a:avLst/>
          </a:prstGeom>
          <a:noFill/>
        </p:spPr>
        <p:txBody>
          <a:bodyPr wrap="square" rtlCol="0">
            <a:spAutoFit/>
          </a:bodyPr>
          <a:lstStyle/>
          <a:p>
            <a:pPr algn="ctr"/>
            <a:r>
              <a:rPr lang="en-NZ" sz="1500" b="1" dirty="0" smtClean="0">
                <a:latin typeface="+mj-lt"/>
              </a:rPr>
              <a:t>Fringing Reef</a:t>
            </a:r>
            <a:endParaRPr lang="en-US" sz="1500" b="1" baseline="30000" dirty="0">
              <a:latin typeface="+mj-lt"/>
            </a:endParaRPr>
          </a:p>
        </p:txBody>
      </p:sp>
      <p:sp>
        <p:nvSpPr>
          <p:cNvPr id="4" name="Title 1"/>
          <p:cNvSpPr>
            <a:spLocks noGrp="1"/>
          </p:cNvSpPr>
          <p:nvPr>
            <p:ph type="title"/>
          </p:nvPr>
        </p:nvSpPr>
        <p:spPr>
          <a:xfrm>
            <a:off x="251520" y="-27384"/>
            <a:ext cx="5616624" cy="630956"/>
          </a:xfrm>
        </p:spPr>
        <p:txBody>
          <a:bodyPr>
            <a:normAutofit/>
          </a:bodyPr>
          <a:lstStyle/>
          <a:p>
            <a:r>
              <a:rPr lang="en-NZ" sz="3800" dirty="0" smtClean="0"/>
              <a:t>Unique Habitat Signatures</a:t>
            </a:r>
            <a:endParaRPr lang="en-US" sz="3800" dirty="0"/>
          </a:p>
        </p:txBody>
      </p:sp>
      <p:sp>
        <p:nvSpPr>
          <p:cNvPr id="31" name="TextBox 20"/>
          <p:cNvSpPr txBox="1"/>
          <p:nvPr/>
        </p:nvSpPr>
        <p:spPr>
          <a:xfrm>
            <a:off x="3635896" y="3861048"/>
            <a:ext cx="2294698" cy="3231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NZ" sz="1500" b="1" dirty="0" smtClean="0">
                <a:latin typeface="Calibri"/>
              </a:rPr>
              <a:t>Lagoon</a:t>
            </a:r>
            <a:endParaRPr lang="en-US" sz="1500" b="1" baseline="30000" dirty="0">
              <a:latin typeface="Calibri"/>
            </a:endParaRPr>
          </a:p>
        </p:txBody>
      </p:sp>
      <p:sp>
        <p:nvSpPr>
          <p:cNvPr id="35" name="TextBox 20"/>
          <p:cNvSpPr txBox="1"/>
          <p:nvPr/>
        </p:nvSpPr>
        <p:spPr>
          <a:xfrm>
            <a:off x="5940152" y="620688"/>
            <a:ext cx="2294698" cy="3231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NZ" sz="1500" b="1" dirty="0" smtClean="0">
                <a:latin typeface="Calibri"/>
              </a:rPr>
              <a:t>Back Reef</a:t>
            </a:r>
            <a:endParaRPr lang="en-US" sz="1500" b="1" baseline="30000" dirty="0">
              <a:latin typeface="Calibri"/>
            </a:endParaRPr>
          </a:p>
        </p:txBody>
      </p:sp>
    </p:spTree>
  </p:cSld>
  <p:clrMapOvr>
    <a:masterClrMapping/>
  </p:clrMapOvr>
  <p:transition advTm="1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1000"/>
                                        <p:tgtEl>
                                          <p:spTgt spid="4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1000"/>
                                        <p:tgtEl>
                                          <p:spTgt spid="3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1000"/>
                                        <p:tgtEl>
                                          <p:spTgt spid="3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5" grpId="0">
        <p:bldAsOne/>
      </p:bldGraphic>
      <p:bldGraphic spid="40" grpId="0">
        <p:bldAsOne/>
      </p:bldGraphic>
      <p:bldGraphic spid="39" grpId="0">
        <p:bldAsOne/>
      </p:bldGraphic>
      <p:bldGraphic spid="36" grpId="0">
        <p:bldAsOne/>
      </p:bldGraphic>
      <p:bldGraphic spid="37" grpId="0">
        <p:bldAsOne/>
      </p:bldGraphic>
      <p:bldGraphic spid="33"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44624"/>
            <a:ext cx="7758139" cy="846980"/>
          </a:xfrm>
        </p:spPr>
        <p:txBody>
          <a:bodyPr>
            <a:normAutofit/>
          </a:bodyPr>
          <a:lstStyle/>
          <a:p>
            <a:r>
              <a:rPr lang="en-NZ" sz="4000" dirty="0" smtClean="0"/>
              <a:t>Unique Habitat Signatures</a:t>
            </a:r>
            <a:endParaRPr lang="en-US" sz="4000" dirty="0"/>
          </a:p>
        </p:txBody>
      </p:sp>
      <p:grpSp>
        <p:nvGrpSpPr>
          <p:cNvPr id="8" name="Group 7"/>
          <p:cNvGrpSpPr/>
          <p:nvPr/>
        </p:nvGrpSpPr>
        <p:grpSpPr>
          <a:xfrm>
            <a:off x="1259632" y="1268760"/>
            <a:ext cx="6696744" cy="5086676"/>
            <a:chOff x="1259632" y="1268760"/>
            <a:chExt cx="6696744" cy="5086676"/>
          </a:xfrm>
        </p:grpSpPr>
        <p:pic>
          <p:nvPicPr>
            <p:cNvPr id="81922" name="Picture 2"/>
            <p:cNvPicPr>
              <a:picLocks noChangeAspect="1" noChangeArrowheads="1"/>
            </p:cNvPicPr>
            <p:nvPr/>
          </p:nvPicPr>
          <p:blipFill>
            <a:blip r:embed="rId3" cstate="print"/>
            <a:srcRect/>
            <a:stretch>
              <a:fillRect/>
            </a:stretch>
          </p:blipFill>
          <p:spPr bwMode="auto">
            <a:xfrm>
              <a:off x="1259632" y="1268760"/>
              <a:ext cx="6696744" cy="5086676"/>
            </a:xfrm>
            <a:prstGeom prst="rect">
              <a:avLst/>
            </a:prstGeom>
            <a:noFill/>
            <a:ln w="9525">
              <a:noFill/>
              <a:miter lim="800000"/>
              <a:headEnd/>
              <a:tailEnd/>
            </a:ln>
          </p:spPr>
        </p:pic>
        <p:sp>
          <p:nvSpPr>
            <p:cNvPr id="5" name="TextBox 4"/>
            <p:cNvSpPr txBox="1"/>
            <p:nvPr/>
          </p:nvSpPr>
          <p:spPr>
            <a:xfrm>
              <a:off x="2555776" y="5733256"/>
              <a:ext cx="1728192" cy="276999"/>
            </a:xfrm>
            <a:prstGeom prst="rect">
              <a:avLst/>
            </a:prstGeom>
            <a:solidFill>
              <a:schemeClr val="tx1"/>
            </a:solidFill>
          </p:spPr>
          <p:txBody>
            <a:bodyPr wrap="square" rtlCol="0">
              <a:spAutoFit/>
            </a:bodyPr>
            <a:lstStyle/>
            <a:p>
              <a:pPr algn="ctr"/>
              <a:r>
                <a:rPr lang="en-US" sz="1200" b="1" dirty="0" smtClean="0">
                  <a:solidFill>
                    <a:schemeClr val="bg1"/>
                  </a:solidFill>
                  <a:latin typeface="Arial" pitchFamily="34" charset="0"/>
                  <a:cs typeface="Arial" pitchFamily="34" charset="0"/>
                </a:rPr>
                <a:t>Fringing Reef</a:t>
              </a:r>
              <a:endParaRPr lang="en-US" sz="1200" b="1" dirty="0">
                <a:solidFill>
                  <a:schemeClr val="bg1"/>
                </a:solidFill>
                <a:latin typeface="Arial" pitchFamily="34" charset="0"/>
                <a:cs typeface="Arial" pitchFamily="34" charset="0"/>
              </a:endParaRPr>
            </a:p>
          </p:txBody>
        </p:sp>
        <p:sp>
          <p:nvSpPr>
            <p:cNvPr id="6" name="TextBox 5"/>
            <p:cNvSpPr txBox="1"/>
            <p:nvPr/>
          </p:nvSpPr>
          <p:spPr>
            <a:xfrm>
              <a:off x="4139952" y="5744289"/>
              <a:ext cx="1224136" cy="276999"/>
            </a:xfrm>
            <a:prstGeom prst="rect">
              <a:avLst/>
            </a:prstGeom>
            <a:solidFill>
              <a:schemeClr val="tx1"/>
            </a:solidFill>
          </p:spPr>
          <p:txBody>
            <a:bodyPr wrap="square" rtlCol="0">
              <a:spAutoFit/>
            </a:bodyPr>
            <a:lstStyle/>
            <a:p>
              <a:pPr algn="ctr"/>
              <a:r>
                <a:rPr lang="en-US" sz="1200" b="1" dirty="0" smtClean="0">
                  <a:solidFill>
                    <a:schemeClr val="bg1"/>
                  </a:solidFill>
                  <a:latin typeface="Arial" pitchFamily="34" charset="0"/>
                  <a:cs typeface="Arial" pitchFamily="34" charset="0"/>
                </a:rPr>
                <a:t>Lagoon</a:t>
              </a:r>
              <a:endParaRPr lang="en-US" sz="1200" b="1" dirty="0">
                <a:solidFill>
                  <a:schemeClr val="bg1"/>
                </a:solidFill>
                <a:latin typeface="Arial" pitchFamily="34" charset="0"/>
                <a:cs typeface="Arial" pitchFamily="34" charset="0"/>
              </a:endParaRPr>
            </a:p>
          </p:txBody>
        </p:sp>
        <p:sp>
          <p:nvSpPr>
            <p:cNvPr id="7" name="TextBox 6"/>
            <p:cNvSpPr txBox="1"/>
            <p:nvPr/>
          </p:nvSpPr>
          <p:spPr>
            <a:xfrm>
              <a:off x="5436096" y="5744289"/>
              <a:ext cx="1368152" cy="276999"/>
            </a:xfrm>
            <a:prstGeom prst="rect">
              <a:avLst/>
            </a:prstGeom>
            <a:solidFill>
              <a:schemeClr val="tx1"/>
            </a:solidFill>
          </p:spPr>
          <p:txBody>
            <a:bodyPr wrap="square" rtlCol="0">
              <a:spAutoFit/>
            </a:bodyPr>
            <a:lstStyle/>
            <a:p>
              <a:pPr algn="ctr"/>
              <a:r>
                <a:rPr lang="en-US" sz="1200" b="1" dirty="0" smtClean="0">
                  <a:solidFill>
                    <a:schemeClr val="bg1"/>
                  </a:solidFill>
                  <a:latin typeface="Arial" pitchFamily="34" charset="0"/>
                  <a:cs typeface="Arial" pitchFamily="34" charset="0"/>
                </a:rPr>
                <a:t>Back Reef</a:t>
              </a:r>
              <a:endParaRPr lang="en-US" sz="1200" b="1" dirty="0">
                <a:solidFill>
                  <a:schemeClr val="bg1"/>
                </a:solidFill>
                <a:latin typeface="Arial" pitchFamily="34" charset="0"/>
                <a:cs typeface="Arial" pitchFamily="34" charset="0"/>
              </a:endParaRPr>
            </a:p>
          </p:txBody>
        </p:sp>
      </p:grpSp>
    </p:spTree>
  </p:cSld>
  <p:clrMapOvr>
    <a:masterClrMapping/>
  </p:clrMapOvr>
  <p:transition advTm="15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196752"/>
            <a:ext cx="5286412" cy="3008946"/>
          </a:xfrm>
        </p:spPr>
        <p:txBody>
          <a:bodyPr>
            <a:normAutofit fontScale="92500"/>
          </a:bodyPr>
          <a:lstStyle/>
          <a:p>
            <a:r>
              <a:rPr lang="en-NZ" sz="2900" dirty="0" smtClean="0">
                <a:latin typeface="+mj-lt"/>
              </a:rPr>
              <a:t>Ambient underwater sound may act as a long distance orientation cue as well as a settlement cue</a:t>
            </a:r>
          </a:p>
          <a:p>
            <a:pPr lvl="2"/>
            <a:r>
              <a:rPr lang="en-NZ" sz="2600" dirty="0" smtClean="0">
                <a:latin typeface="+mj-lt"/>
              </a:rPr>
              <a:t>Jeffs </a:t>
            </a:r>
            <a:r>
              <a:rPr lang="en-NZ" sz="2600" i="1" dirty="0" smtClean="0">
                <a:latin typeface="+mj-lt"/>
              </a:rPr>
              <a:t>et al., </a:t>
            </a:r>
            <a:r>
              <a:rPr lang="en-NZ" sz="2600" dirty="0" smtClean="0">
                <a:latin typeface="+mj-lt"/>
              </a:rPr>
              <a:t>2003; 2005; Simpson </a:t>
            </a:r>
            <a:r>
              <a:rPr lang="en-NZ" sz="2600" i="1" dirty="0" smtClean="0">
                <a:latin typeface="+mj-lt"/>
              </a:rPr>
              <a:t>et al., </a:t>
            </a:r>
            <a:r>
              <a:rPr lang="en-NZ" sz="2600" dirty="0" smtClean="0">
                <a:latin typeface="+mj-lt"/>
              </a:rPr>
              <a:t>2005; Radford </a:t>
            </a:r>
            <a:r>
              <a:rPr lang="en-NZ" sz="2600" i="1" dirty="0" smtClean="0">
                <a:latin typeface="+mj-lt"/>
              </a:rPr>
              <a:t>et al., 2007; </a:t>
            </a:r>
            <a:r>
              <a:rPr lang="en-NZ" sz="2600" dirty="0" smtClean="0">
                <a:latin typeface="+mj-lt"/>
              </a:rPr>
              <a:t>Stanley</a:t>
            </a:r>
            <a:r>
              <a:rPr lang="en-NZ" sz="2600" i="1" dirty="0" smtClean="0">
                <a:latin typeface="+mj-lt"/>
              </a:rPr>
              <a:t> et al., 2010</a:t>
            </a:r>
            <a:endParaRPr lang="en-NZ" dirty="0" smtClean="0">
              <a:latin typeface="+mj-lt"/>
            </a:endParaRPr>
          </a:p>
        </p:txBody>
      </p:sp>
      <p:pic>
        <p:nvPicPr>
          <p:cNvPr id="5" name="Picture 8" descr="good_reefLG"/>
          <p:cNvPicPr>
            <a:picLocks noChangeAspect="1" noChangeArrowheads="1"/>
          </p:cNvPicPr>
          <p:nvPr/>
        </p:nvPicPr>
        <p:blipFill>
          <a:blip r:embed="rId3" cstate="print"/>
          <a:srcRect/>
          <a:stretch>
            <a:fillRect/>
          </a:stretch>
        </p:blipFill>
        <p:spPr bwMode="auto">
          <a:xfrm>
            <a:off x="5796136" y="1052736"/>
            <a:ext cx="3017837" cy="2263775"/>
          </a:xfrm>
          <a:prstGeom prst="rect">
            <a:avLst/>
          </a:prstGeom>
          <a:noFill/>
        </p:spPr>
      </p:pic>
      <p:sp>
        <p:nvSpPr>
          <p:cNvPr id="8" name="Title 1"/>
          <p:cNvSpPr>
            <a:spLocks noGrp="1"/>
          </p:cNvSpPr>
          <p:nvPr>
            <p:ph type="title"/>
          </p:nvPr>
        </p:nvSpPr>
        <p:spPr>
          <a:xfrm>
            <a:off x="323528" y="44624"/>
            <a:ext cx="7758139" cy="846980"/>
          </a:xfrm>
        </p:spPr>
        <p:txBody>
          <a:bodyPr>
            <a:normAutofit/>
          </a:bodyPr>
          <a:lstStyle/>
          <a:p>
            <a:r>
              <a:rPr lang="en-NZ" sz="3500" dirty="0" smtClean="0"/>
              <a:t>Ambient Underwater Sound Studies</a:t>
            </a:r>
            <a:endParaRPr lang="en-US" sz="3500" dirty="0"/>
          </a:p>
        </p:txBody>
      </p:sp>
      <p:pic>
        <p:nvPicPr>
          <p:cNvPr id="60417" name="Picture 1"/>
          <p:cNvPicPr>
            <a:picLocks noChangeAspect="1" noChangeArrowheads="1"/>
          </p:cNvPicPr>
          <p:nvPr/>
        </p:nvPicPr>
        <p:blipFill>
          <a:blip r:embed="rId4" cstate="print"/>
          <a:srcRect/>
          <a:stretch>
            <a:fillRect/>
          </a:stretch>
        </p:blipFill>
        <p:spPr bwMode="auto">
          <a:xfrm>
            <a:off x="1403648" y="3933056"/>
            <a:ext cx="6552728" cy="2578809"/>
          </a:xfrm>
          <a:prstGeom prst="rect">
            <a:avLst/>
          </a:prstGeom>
          <a:noFill/>
          <a:ln w="9525">
            <a:noFill/>
            <a:miter lim="800000"/>
            <a:headEnd/>
            <a:tailEnd/>
          </a:ln>
        </p:spPr>
      </p:pic>
      <p:grpSp>
        <p:nvGrpSpPr>
          <p:cNvPr id="9" name="Group 8"/>
          <p:cNvGrpSpPr/>
          <p:nvPr/>
        </p:nvGrpSpPr>
        <p:grpSpPr>
          <a:xfrm>
            <a:off x="1403648" y="3933056"/>
            <a:ext cx="6229350" cy="1619250"/>
            <a:chOff x="-6661248" y="2420888"/>
            <a:chExt cx="6229350" cy="1619250"/>
          </a:xfrm>
        </p:grpSpPr>
        <p:pic>
          <p:nvPicPr>
            <p:cNvPr id="60418" name="Picture 2"/>
            <p:cNvPicPr>
              <a:picLocks noChangeAspect="1" noChangeArrowheads="1"/>
            </p:cNvPicPr>
            <p:nvPr/>
          </p:nvPicPr>
          <p:blipFill>
            <a:blip r:embed="rId5" cstate="print"/>
            <a:srcRect/>
            <a:stretch>
              <a:fillRect/>
            </a:stretch>
          </p:blipFill>
          <p:spPr bwMode="auto">
            <a:xfrm>
              <a:off x="-6661248" y="2420888"/>
              <a:ext cx="6229350" cy="1619250"/>
            </a:xfrm>
            <a:prstGeom prst="rect">
              <a:avLst/>
            </a:prstGeom>
            <a:noFill/>
            <a:ln w="9525">
              <a:noFill/>
              <a:miter lim="800000"/>
              <a:headEnd/>
              <a:tailEnd/>
            </a:ln>
          </p:spPr>
        </p:pic>
        <p:pic>
          <p:nvPicPr>
            <p:cNvPr id="60419" name="Picture 3"/>
            <p:cNvPicPr>
              <a:picLocks noChangeAspect="1" noChangeArrowheads="1"/>
            </p:cNvPicPr>
            <p:nvPr/>
          </p:nvPicPr>
          <p:blipFill>
            <a:blip r:embed="rId6" cstate="print"/>
            <a:srcRect b="37864"/>
            <a:stretch>
              <a:fillRect/>
            </a:stretch>
          </p:blipFill>
          <p:spPr bwMode="auto">
            <a:xfrm>
              <a:off x="-6013176" y="2492896"/>
              <a:ext cx="5181600" cy="432048"/>
            </a:xfrm>
            <a:prstGeom prst="rect">
              <a:avLst/>
            </a:prstGeom>
            <a:noFill/>
            <a:ln w="9525">
              <a:noFill/>
              <a:miter lim="800000"/>
              <a:headEnd/>
              <a:tailEnd/>
            </a:ln>
          </p:spPr>
        </p:pic>
      </p:grpSp>
    </p:spTree>
  </p:cSld>
  <p:clrMapOvr>
    <a:masterClrMapping/>
  </p:clrMapOvr>
  <p:transition advTm="1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0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428596" y="404664"/>
            <a:ext cx="7758138" cy="846980"/>
          </a:xfrm>
        </p:spPr>
        <p:txBody>
          <a:bodyPr>
            <a:noAutofit/>
          </a:bodyPr>
          <a:lstStyle/>
          <a:p>
            <a:r>
              <a:rPr lang="en-NZ" sz="3000" dirty="0" smtClean="0"/>
              <a:t>Induction of settlement in crab megalopae by different habitat sound signatures</a:t>
            </a:r>
            <a:endParaRPr lang="en-US" sz="3000" dirty="0"/>
          </a:p>
        </p:txBody>
      </p:sp>
      <p:sp>
        <p:nvSpPr>
          <p:cNvPr id="5" name="Content Placeholder 2"/>
          <p:cNvSpPr>
            <a:spLocks noGrp="1"/>
          </p:cNvSpPr>
          <p:nvPr>
            <p:ph idx="1"/>
          </p:nvPr>
        </p:nvSpPr>
        <p:spPr>
          <a:xfrm>
            <a:off x="467544" y="1628800"/>
            <a:ext cx="8229600" cy="1993586"/>
          </a:xfrm>
        </p:spPr>
        <p:txBody>
          <a:bodyPr>
            <a:normAutofit/>
          </a:bodyPr>
          <a:lstStyle/>
          <a:p>
            <a:r>
              <a:rPr lang="en-NZ" dirty="0" smtClean="0">
                <a:latin typeface="+mj-lt"/>
              </a:rPr>
              <a:t>Aim:</a:t>
            </a:r>
          </a:p>
          <a:p>
            <a:pPr marL="895350" lvl="1" indent="-501650">
              <a:buNone/>
            </a:pPr>
            <a:r>
              <a:rPr lang="en-NZ" dirty="0" smtClean="0">
                <a:latin typeface="+mj-lt"/>
              </a:rPr>
              <a:t>	Investigate the influence that sound signatures from different habitat types have on triggering settlement behaviour and/or shortening TTM</a:t>
            </a:r>
          </a:p>
          <a:p>
            <a:pPr marL="895350" lvl="1" indent="-501650">
              <a:buNone/>
            </a:pPr>
            <a:endParaRPr lang="en-NZ" dirty="0" smtClean="0">
              <a:latin typeface="+mj-lt"/>
            </a:endParaRPr>
          </a:p>
        </p:txBody>
      </p:sp>
      <p:pic>
        <p:nvPicPr>
          <p:cNvPr id="58369" name="Picture 1"/>
          <p:cNvPicPr>
            <a:picLocks noChangeAspect="1" noChangeArrowheads="1"/>
          </p:cNvPicPr>
          <p:nvPr/>
        </p:nvPicPr>
        <p:blipFill>
          <a:blip r:embed="rId3" cstate="print"/>
          <a:srcRect/>
          <a:stretch>
            <a:fillRect/>
          </a:stretch>
        </p:blipFill>
        <p:spPr bwMode="auto">
          <a:xfrm>
            <a:off x="1259632" y="3789040"/>
            <a:ext cx="6660232" cy="2510167"/>
          </a:xfrm>
          <a:prstGeom prst="rect">
            <a:avLst/>
          </a:prstGeom>
          <a:noFill/>
          <a:ln w="9525">
            <a:noFill/>
            <a:miter lim="800000"/>
            <a:headEnd/>
            <a:tailEnd/>
          </a:ln>
        </p:spPr>
      </p:pic>
    </p:spTree>
  </p:cSld>
  <p:clrMapOvr>
    <a:masterClrMapping/>
  </p:clrMapOvr>
  <p:transition advTm="656"/>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2" descr="C:\Users\Jenni Stanley\Documents\Thesis\lab set-up.tif"/>
          <p:cNvPicPr>
            <a:picLocks noChangeAspect="1" noChangeArrowheads="1"/>
          </p:cNvPicPr>
          <p:nvPr/>
        </p:nvPicPr>
        <p:blipFill>
          <a:blip r:embed="rId3" cstate="print"/>
          <a:srcRect t="16401" b="9794"/>
          <a:stretch>
            <a:fillRect/>
          </a:stretch>
        </p:blipFill>
        <p:spPr bwMode="auto">
          <a:xfrm>
            <a:off x="221994" y="3861048"/>
            <a:ext cx="4966097" cy="2592288"/>
          </a:xfrm>
          <a:prstGeom prst="rect">
            <a:avLst/>
          </a:prstGeom>
          <a:noFill/>
        </p:spPr>
      </p:pic>
      <p:pic>
        <p:nvPicPr>
          <p:cNvPr id="7" name="Picture 6" descr="DSC02524.JPG"/>
          <p:cNvPicPr>
            <a:picLocks noChangeAspect="1"/>
          </p:cNvPicPr>
          <p:nvPr/>
        </p:nvPicPr>
        <p:blipFill>
          <a:blip r:embed="rId4" cstate="print"/>
          <a:stretch>
            <a:fillRect/>
          </a:stretch>
        </p:blipFill>
        <p:spPr>
          <a:xfrm>
            <a:off x="4716016" y="980728"/>
            <a:ext cx="4026748" cy="3020061"/>
          </a:xfrm>
          <a:prstGeom prst="rect">
            <a:avLst/>
          </a:prstGeom>
        </p:spPr>
      </p:pic>
      <p:sp>
        <p:nvSpPr>
          <p:cNvPr id="5" name="Content Placeholder 2"/>
          <p:cNvSpPr>
            <a:spLocks noGrp="1"/>
          </p:cNvSpPr>
          <p:nvPr>
            <p:ph idx="1"/>
          </p:nvPr>
        </p:nvSpPr>
        <p:spPr>
          <a:xfrm>
            <a:off x="35496" y="1052736"/>
            <a:ext cx="8712968" cy="3672408"/>
          </a:xfrm>
        </p:spPr>
        <p:txBody>
          <a:bodyPr>
            <a:normAutofit/>
          </a:bodyPr>
          <a:lstStyle/>
          <a:p>
            <a:r>
              <a:rPr lang="en-NZ" dirty="0" smtClean="0">
                <a:latin typeface="+mj-lt"/>
              </a:rPr>
              <a:t>Four habitat treatments: distinct acoustically and biologically</a:t>
            </a:r>
            <a:endParaRPr lang="en-NZ" sz="1000" dirty="0" smtClean="0">
              <a:latin typeface="+mj-lt"/>
            </a:endParaRPr>
          </a:p>
          <a:p>
            <a:pPr marL="715963" lvl="2" indent="-246063">
              <a:lnSpc>
                <a:spcPct val="150000"/>
              </a:lnSpc>
            </a:pPr>
            <a:r>
              <a:rPr lang="en-NZ" sz="2400" dirty="0" smtClean="0">
                <a:latin typeface="+mj-lt"/>
              </a:rPr>
              <a:t>Continuous frontal fringing coral reef</a:t>
            </a:r>
          </a:p>
          <a:p>
            <a:pPr marL="715963" lvl="2" indent="-246063"/>
            <a:r>
              <a:rPr lang="en-NZ" sz="2400" dirty="0" smtClean="0">
                <a:latin typeface="+mj-lt"/>
              </a:rPr>
              <a:t>Isolated back reef habitat interrupted with areas of sand and coral rubble</a:t>
            </a:r>
          </a:p>
          <a:p>
            <a:pPr marL="715963" lvl="2" indent="-246063">
              <a:lnSpc>
                <a:spcPct val="150000"/>
              </a:lnSpc>
            </a:pPr>
            <a:r>
              <a:rPr lang="en-NZ" sz="2400" dirty="0" smtClean="0">
                <a:latin typeface="+mj-lt"/>
              </a:rPr>
              <a:t>Sandy bottomed lagoon</a:t>
            </a:r>
          </a:p>
          <a:p>
            <a:pPr marL="715963" lvl="2" indent="-246063">
              <a:lnSpc>
                <a:spcPct val="150000"/>
              </a:lnSpc>
            </a:pPr>
            <a:r>
              <a:rPr lang="en-NZ" sz="2400" dirty="0" smtClean="0">
                <a:latin typeface="+mj-lt"/>
              </a:rPr>
              <a:t>Silent (control)</a:t>
            </a:r>
          </a:p>
          <a:p>
            <a:pPr lvl="2"/>
            <a:endParaRPr lang="en-NZ" dirty="0" smtClean="0">
              <a:latin typeface="+mj-lt"/>
            </a:endParaRPr>
          </a:p>
          <a:p>
            <a:pPr>
              <a:buNone/>
            </a:pPr>
            <a:endParaRPr lang="en-US" dirty="0">
              <a:latin typeface="+mj-lt"/>
            </a:endParaRPr>
          </a:p>
        </p:txBody>
      </p:sp>
      <p:sp>
        <p:nvSpPr>
          <p:cNvPr id="8" name="Title 1"/>
          <p:cNvSpPr>
            <a:spLocks noGrp="1"/>
          </p:cNvSpPr>
          <p:nvPr>
            <p:ph type="title"/>
          </p:nvPr>
        </p:nvSpPr>
        <p:spPr>
          <a:xfrm>
            <a:off x="251520" y="116632"/>
            <a:ext cx="8496944" cy="630956"/>
          </a:xfrm>
        </p:spPr>
        <p:txBody>
          <a:bodyPr>
            <a:noAutofit/>
          </a:bodyPr>
          <a:lstStyle/>
          <a:p>
            <a:r>
              <a:rPr lang="en-NZ" sz="3500" dirty="0" smtClean="0"/>
              <a:t>Methods - Laboratory Based Experiments</a:t>
            </a:r>
            <a:endParaRPr lang="en-US" sz="3500" dirty="0"/>
          </a:p>
        </p:txBody>
      </p:sp>
      <p:pic>
        <p:nvPicPr>
          <p:cNvPr id="11" name="Picture 5"/>
          <p:cNvPicPr>
            <a:picLocks noChangeAspect="1" noChangeArrowheads="1"/>
          </p:cNvPicPr>
          <p:nvPr/>
        </p:nvPicPr>
        <p:blipFill>
          <a:blip r:embed="rId5" cstate="print"/>
          <a:srcRect l="-1" t="6250" b="6249"/>
          <a:stretch>
            <a:fillRect/>
          </a:stretch>
        </p:blipFill>
        <p:spPr bwMode="auto">
          <a:xfrm>
            <a:off x="9638968" y="4509120"/>
            <a:ext cx="2857520" cy="2000264"/>
          </a:xfrm>
          <a:prstGeom prst="rect">
            <a:avLst/>
          </a:prstGeom>
          <a:noFill/>
          <a:ln w="9525">
            <a:noFill/>
            <a:miter lim="800000"/>
            <a:headEnd/>
            <a:tailEnd/>
          </a:ln>
        </p:spPr>
      </p:pic>
      <p:grpSp>
        <p:nvGrpSpPr>
          <p:cNvPr id="13" name="Group 12"/>
          <p:cNvGrpSpPr/>
          <p:nvPr/>
        </p:nvGrpSpPr>
        <p:grpSpPr>
          <a:xfrm>
            <a:off x="179512" y="4581128"/>
            <a:ext cx="8640960" cy="2016224"/>
            <a:chOff x="179512" y="4581128"/>
            <a:chExt cx="8640960" cy="2016224"/>
          </a:xfrm>
        </p:grpSpPr>
        <p:pic>
          <p:nvPicPr>
            <p:cNvPr id="9" name="Picture 3"/>
            <p:cNvPicPr>
              <a:picLocks noChangeAspect="1" noChangeArrowheads="1"/>
            </p:cNvPicPr>
            <p:nvPr/>
          </p:nvPicPr>
          <p:blipFill>
            <a:blip r:embed="rId6" cstate="print"/>
            <a:srcRect/>
            <a:stretch>
              <a:fillRect/>
            </a:stretch>
          </p:blipFill>
          <p:spPr bwMode="auto">
            <a:xfrm>
              <a:off x="179512" y="4581128"/>
              <a:ext cx="2786082" cy="2009767"/>
            </a:xfrm>
            <a:prstGeom prst="rect">
              <a:avLst/>
            </a:prstGeom>
            <a:noFill/>
            <a:ln w="9525">
              <a:noFill/>
              <a:miter lim="800000"/>
              <a:headEnd/>
              <a:tailEnd/>
            </a:ln>
          </p:spPr>
        </p:pic>
        <p:pic>
          <p:nvPicPr>
            <p:cNvPr id="10" name="Picture 4" descr="C:\Users\Jenni Stanley\Pictures\Oz trip with Brett\Whitsundays\DSC02307.JPG"/>
            <p:cNvPicPr>
              <a:picLocks noChangeAspect="1" noChangeArrowheads="1"/>
            </p:cNvPicPr>
            <p:nvPr/>
          </p:nvPicPr>
          <p:blipFill>
            <a:blip r:embed="rId7" cstate="print"/>
            <a:srcRect/>
            <a:stretch>
              <a:fillRect/>
            </a:stretch>
          </p:blipFill>
          <p:spPr bwMode="auto">
            <a:xfrm>
              <a:off x="6248705" y="4581128"/>
              <a:ext cx="2571767" cy="2007355"/>
            </a:xfrm>
            <a:prstGeom prst="rect">
              <a:avLst/>
            </a:prstGeom>
            <a:noFill/>
          </p:spPr>
        </p:pic>
        <p:pic>
          <p:nvPicPr>
            <p:cNvPr id="12" name="Picture 6"/>
            <p:cNvPicPr>
              <a:picLocks noChangeAspect="1" noChangeArrowheads="1"/>
            </p:cNvPicPr>
            <p:nvPr/>
          </p:nvPicPr>
          <p:blipFill>
            <a:blip r:embed="rId8" cstate="print"/>
            <a:srcRect/>
            <a:stretch>
              <a:fillRect/>
            </a:stretch>
          </p:blipFill>
          <p:spPr bwMode="auto">
            <a:xfrm>
              <a:off x="3203848" y="4581128"/>
              <a:ext cx="2808312" cy="2016224"/>
            </a:xfrm>
            <a:prstGeom prst="rect">
              <a:avLst/>
            </a:prstGeom>
            <a:noFill/>
            <a:ln w="9525">
              <a:noFill/>
              <a:miter lim="800000"/>
              <a:headEnd/>
              <a:tailEnd/>
            </a:ln>
          </p:spPr>
        </p:pic>
      </p:grpSp>
    </p:spTree>
  </p:cSld>
  <p:clrMapOvr>
    <a:masterClrMapping/>
  </p:clrMapOvr>
  <p:transition advTm="39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3" name="Chart 32"/>
          <p:cNvGraphicFramePr/>
          <p:nvPr/>
        </p:nvGraphicFramePr>
        <p:xfrm>
          <a:off x="2195736" y="3717032"/>
          <a:ext cx="5976664" cy="25922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Chart 38"/>
          <p:cNvGraphicFramePr/>
          <p:nvPr/>
        </p:nvGraphicFramePr>
        <p:xfrm>
          <a:off x="2183845" y="669072"/>
          <a:ext cx="6023453" cy="29216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Chart 23"/>
          <p:cNvGraphicFramePr/>
          <p:nvPr/>
        </p:nvGraphicFramePr>
        <p:xfrm>
          <a:off x="2195736" y="908720"/>
          <a:ext cx="5904655" cy="263122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5" name="Chart 24"/>
          <p:cNvGraphicFramePr/>
          <p:nvPr/>
        </p:nvGraphicFramePr>
        <p:xfrm>
          <a:off x="2195736" y="908720"/>
          <a:ext cx="5904655" cy="263122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9" name="Chart 28"/>
          <p:cNvGraphicFramePr/>
          <p:nvPr/>
        </p:nvGraphicFramePr>
        <p:xfrm>
          <a:off x="2195736" y="908720"/>
          <a:ext cx="5904655" cy="263122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9" name="Chart 18"/>
          <p:cNvGraphicFramePr/>
          <p:nvPr/>
        </p:nvGraphicFramePr>
        <p:xfrm>
          <a:off x="2302034" y="908720"/>
          <a:ext cx="5904655" cy="263122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4" name="Chart 33"/>
          <p:cNvGraphicFramePr/>
          <p:nvPr/>
        </p:nvGraphicFramePr>
        <p:xfrm>
          <a:off x="2195736" y="3717032"/>
          <a:ext cx="5976664" cy="2592288"/>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5" name="Chart 34"/>
          <p:cNvGraphicFramePr/>
          <p:nvPr/>
        </p:nvGraphicFramePr>
        <p:xfrm>
          <a:off x="2195736" y="3717032"/>
          <a:ext cx="5976664" cy="2592288"/>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2" name="Chart 31"/>
          <p:cNvGraphicFramePr/>
          <p:nvPr/>
        </p:nvGraphicFramePr>
        <p:xfrm>
          <a:off x="2195736" y="3717032"/>
          <a:ext cx="5976664" cy="2592288"/>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8" name="Chart 37"/>
          <p:cNvGraphicFramePr/>
          <p:nvPr/>
        </p:nvGraphicFramePr>
        <p:xfrm>
          <a:off x="2196789" y="3709204"/>
          <a:ext cx="5975611" cy="2603459"/>
        </p:xfrm>
        <a:graphic>
          <a:graphicData uri="http://schemas.openxmlformats.org/drawingml/2006/chart">
            <c:chart xmlns:c="http://schemas.openxmlformats.org/drawingml/2006/chart" xmlns:r="http://schemas.openxmlformats.org/officeDocument/2006/relationships" r:id="rId13"/>
          </a:graphicData>
        </a:graphic>
      </p:graphicFrame>
      <p:sp>
        <p:nvSpPr>
          <p:cNvPr id="4" name="Title 1"/>
          <p:cNvSpPr>
            <a:spLocks noGrp="1"/>
          </p:cNvSpPr>
          <p:nvPr>
            <p:ph type="title"/>
          </p:nvPr>
        </p:nvSpPr>
        <p:spPr>
          <a:xfrm>
            <a:off x="357157" y="-171400"/>
            <a:ext cx="7758139" cy="846980"/>
          </a:xfrm>
        </p:spPr>
        <p:txBody>
          <a:bodyPr>
            <a:normAutofit fontScale="90000"/>
          </a:bodyPr>
          <a:lstStyle/>
          <a:p>
            <a:r>
              <a:rPr lang="en-NZ" sz="4000" dirty="0" smtClean="0"/>
              <a:t>Results – Laboratory-based experiments </a:t>
            </a:r>
            <a:endParaRPr lang="en-US" sz="3500" dirty="0"/>
          </a:p>
        </p:txBody>
      </p:sp>
      <p:sp>
        <p:nvSpPr>
          <p:cNvPr id="15" name="TextBox 14"/>
          <p:cNvSpPr txBox="1"/>
          <p:nvPr/>
        </p:nvSpPr>
        <p:spPr>
          <a:xfrm>
            <a:off x="8072429" y="4149080"/>
            <a:ext cx="1071571" cy="2554545"/>
          </a:xfrm>
          <a:prstGeom prst="rect">
            <a:avLst/>
          </a:prstGeom>
          <a:noFill/>
        </p:spPr>
        <p:txBody>
          <a:bodyPr wrap="square" rtlCol="0">
            <a:spAutoFit/>
          </a:bodyPr>
          <a:lstStyle/>
          <a:p>
            <a:pPr algn="ctr"/>
            <a:r>
              <a:rPr lang="en-NZ" sz="1600" b="1" dirty="0" smtClean="0">
                <a:solidFill>
                  <a:schemeClr val="accent1"/>
                </a:solidFill>
                <a:latin typeface="+mj-lt"/>
              </a:rPr>
              <a:t>48/102</a:t>
            </a:r>
          </a:p>
          <a:p>
            <a:pPr algn="ctr"/>
            <a:r>
              <a:rPr lang="en-NZ" sz="1600" b="1" dirty="0" smtClean="0">
                <a:solidFill>
                  <a:srgbClr val="C00000"/>
                </a:solidFill>
                <a:latin typeface="+mj-lt"/>
              </a:rPr>
              <a:t>48/114</a:t>
            </a:r>
          </a:p>
          <a:p>
            <a:pPr algn="ctr"/>
            <a:endParaRPr lang="en-NZ" sz="1600" b="1" dirty="0" smtClean="0">
              <a:solidFill>
                <a:srgbClr val="7030A0"/>
              </a:solidFill>
              <a:latin typeface="+mj-lt"/>
            </a:endParaRPr>
          </a:p>
          <a:p>
            <a:pPr algn="ctr"/>
            <a:r>
              <a:rPr lang="en-NZ" sz="1600" b="1" dirty="0" smtClean="0">
                <a:solidFill>
                  <a:schemeClr val="accent6"/>
                </a:solidFill>
                <a:latin typeface="+mj-lt"/>
              </a:rPr>
              <a:t>60/138</a:t>
            </a:r>
          </a:p>
          <a:p>
            <a:pPr algn="ctr"/>
            <a:r>
              <a:rPr lang="en-NZ" sz="1600" b="1" dirty="0" smtClean="0">
                <a:solidFill>
                  <a:srgbClr val="7030A0"/>
                </a:solidFill>
                <a:latin typeface="+mj-lt"/>
              </a:rPr>
              <a:t>72/138</a:t>
            </a:r>
          </a:p>
          <a:p>
            <a:pPr algn="ctr"/>
            <a:endParaRPr lang="en-NZ" sz="1600" b="1" dirty="0" smtClean="0">
              <a:solidFill>
                <a:schemeClr val="accent5">
                  <a:lumMod val="75000"/>
                </a:schemeClr>
              </a:solidFill>
              <a:latin typeface="+mj-lt"/>
            </a:endParaRPr>
          </a:p>
          <a:p>
            <a:pPr algn="ctr"/>
            <a:r>
              <a:rPr lang="en-NZ" sz="1400" b="1" dirty="0" smtClean="0">
                <a:solidFill>
                  <a:srgbClr val="FF0000"/>
                </a:solidFill>
                <a:latin typeface="+mj-lt"/>
              </a:rPr>
              <a:t>Reduction of 33%</a:t>
            </a:r>
          </a:p>
          <a:p>
            <a:pPr algn="ctr"/>
            <a:endParaRPr lang="en-NZ" sz="1600" b="1" dirty="0" smtClean="0">
              <a:solidFill>
                <a:schemeClr val="accent5">
                  <a:lumMod val="75000"/>
                </a:schemeClr>
              </a:solidFill>
              <a:latin typeface="+mj-lt"/>
            </a:endParaRPr>
          </a:p>
          <a:p>
            <a:pPr algn="ctr"/>
            <a:endParaRPr lang="en-NZ" sz="1600" b="1" dirty="0" smtClean="0">
              <a:solidFill>
                <a:schemeClr val="accent5"/>
              </a:solidFill>
              <a:latin typeface="+mj-lt"/>
            </a:endParaRPr>
          </a:p>
        </p:txBody>
      </p:sp>
      <p:sp>
        <p:nvSpPr>
          <p:cNvPr id="20" name="TextBox 19"/>
          <p:cNvSpPr txBox="1"/>
          <p:nvPr/>
        </p:nvSpPr>
        <p:spPr>
          <a:xfrm>
            <a:off x="8072429" y="1052736"/>
            <a:ext cx="1071571" cy="2492990"/>
          </a:xfrm>
          <a:prstGeom prst="rect">
            <a:avLst/>
          </a:prstGeom>
          <a:noFill/>
        </p:spPr>
        <p:txBody>
          <a:bodyPr wrap="square" rtlCol="0">
            <a:spAutoFit/>
          </a:bodyPr>
          <a:lstStyle/>
          <a:p>
            <a:pPr algn="ctr"/>
            <a:r>
              <a:rPr lang="en-NZ" sz="1600" b="1" dirty="0" smtClean="0">
                <a:solidFill>
                  <a:schemeClr val="accent1"/>
                </a:solidFill>
                <a:latin typeface="+mj-lt"/>
              </a:rPr>
              <a:t>30/84</a:t>
            </a:r>
          </a:p>
          <a:p>
            <a:pPr algn="ctr"/>
            <a:r>
              <a:rPr lang="en-NZ" sz="1600" b="1" dirty="0" smtClean="0">
                <a:solidFill>
                  <a:srgbClr val="C00000"/>
                </a:solidFill>
                <a:latin typeface="+mj-lt"/>
              </a:rPr>
              <a:t>36/108</a:t>
            </a:r>
          </a:p>
          <a:p>
            <a:pPr algn="ctr"/>
            <a:endParaRPr lang="en-NZ" sz="1600" b="1" dirty="0" smtClean="0">
              <a:solidFill>
                <a:srgbClr val="C00000"/>
              </a:solidFill>
              <a:latin typeface="+mj-lt"/>
            </a:endParaRPr>
          </a:p>
          <a:p>
            <a:pPr algn="ctr"/>
            <a:r>
              <a:rPr lang="en-NZ" sz="1600" b="1" dirty="0" smtClean="0">
                <a:solidFill>
                  <a:schemeClr val="accent5"/>
                </a:solidFill>
                <a:latin typeface="+mj-lt"/>
              </a:rPr>
              <a:t>66/120</a:t>
            </a:r>
          </a:p>
          <a:p>
            <a:pPr algn="ctr"/>
            <a:r>
              <a:rPr lang="en-NZ" sz="1600" b="1" dirty="0" smtClean="0">
                <a:solidFill>
                  <a:srgbClr val="7030A0"/>
                </a:solidFill>
                <a:latin typeface="+mj-lt"/>
              </a:rPr>
              <a:t>66/120</a:t>
            </a:r>
          </a:p>
          <a:p>
            <a:pPr algn="ctr"/>
            <a:endParaRPr lang="en-NZ" sz="1600" b="1" dirty="0" smtClean="0">
              <a:solidFill>
                <a:schemeClr val="accent5"/>
              </a:solidFill>
              <a:latin typeface="+mj-lt"/>
            </a:endParaRPr>
          </a:p>
          <a:p>
            <a:pPr algn="ctr"/>
            <a:r>
              <a:rPr lang="en-NZ" sz="1400" b="1" dirty="0" smtClean="0">
                <a:solidFill>
                  <a:srgbClr val="FF0000"/>
                </a:solidFill>
                <a:latin typeface="+mj-lt"/>
              </a:rPr>
              <a:t>Reduction of 47%</a:t>
            </a:r>
          </a:p>
          <a:p>
            <a:pPr algn="ctr"/>
            <a:endParaRPr lang="en-NZ" sz="1600" b="1" dirty="0" smtClean="0">
              <a:solidFill>
                <a:schemeClr val="accent5"/>
              </a:solidFill>
              <a:latin typeface="+mj-lt"/>
            </a:endParaRPr>
          </a:p>
          <a:p>
            <a:pPr algn="ctr"/>
            <a:endParaRPr lang="en-NZ" sz="1600" b="1" dirty="0" smtClean="0">
              <a:solidFill>
                <a:schemeClr val="accent5"/>
              </a:solidFill>
              <a:latin typeface="+mj-lt"/>
            </a:endParaRPr>
          </a:p>
        </p:txBody>
      </p:sp>
      <p:sp>
        <p:nvSpPr>
          <p:cNvPr id="27" name="TextBox 26"/>
          <p:cNvSpPr txBox="1"/>
          <p:nvPr/>
        </p:nvSpPr>
        <p:spPr>
          <a:xfrm rot="16200000">
            <a:off x="356775" y="3323747"/>
            <a:ext cx="2992978" cy="323165"/>
          </a:xfrm>
          <a:prstGeom prst="rect">
            <a:avLst/>
          </a:prstGeom>
          <a:noFill/>
        </p:spPr>
        <p:txBody>
          <a:bodyPr wrap="square" rtlCol="0">
            <a:spAutoFit/>
          </a:bodyPr>
          <a:lstStyle/>
          <a:p>
            <a:pPr algn="ctr"/>
            <a:r>
              <a:rPr lang="en-NZ" sz="1500" b="1" dirty="0" smtClean="0">
                <a:latin typeface="+mj-lt"/>
              </a:rPr>
              <a:t>Percentage metamorphosed</a:t>
            </a:r>
            <a:endParaRPr lang="en-US" sz="1500" b="1" dirty="0">
              <a:latin typeface="+mj-lt"/>
            </a:endParaRPr>
          </a:p>
        </p:txBody>
      </p:sp>
      <p:sp>
        <p:nvSpPr>
          <p:cNvPr id="28" name="TextBox 27"/>
          <p:cNvSpPr txBox="1"/>
          <p:nvPr/>
        </p:nvSpPr>
        <p:spPr>
          <a:xfrm>
            <a:off x="4027294" y="6381328"/>
            <a:ext cx="2992978" cy="323165"/>
          </a:xfrm>
          <a:prstGeom prst="rect">
            <a:avLst/>
          </a:prstGeom>
          <a:noFill/>
        </p:spPr>
        <p:txBody>
          <a:bodyPr wrap="square" rtlCol="0">
            <a:spAutoFit/>
          </a:bodyPr>
          <a:lstStyle/>
          <a:p>
            <a:pPr algn="ctr"/>
            <a:r>
              <a:rPr lang="en-NZ" sz="1500" b="1" dirty="0" smtClean="0">
                <a:latin typeface="+mj-lt"/>
              </a:rPr>
              <a:t>Time (h)</a:t>
            </a:r>
            <a:endParaRPr lang="en-US" sz="1500" b="1" dirty="0">
              <a:latin typeface="+mj-lt"/>
            </a:endParaRPr>
          </a:p>
        </p:txBody>
      </p:sp>
      <p:grpSp>
        <p:nvGrpSpPr>
          <p:cNvPr id="37" name="Group 36"/>
          <p:cNvGrpSpPr/>
          <p:nvPr/>
        </p:nvGrpSpPr>
        <p:grpSpPr>
          <a:xfrm>
            <a:off x="72008" y="4365104"/>
            <a:ext cx="1691680" cy="1800200"/>
            <a:chOff x="179512" y="4725144"/>
            <a:chExt cx="1691680" cy="1800200"/>
          </a:xfrm>
        </p:grpSpPr>
        <p:sp>
          <p:nvSpPr>
            <p:cNvPr id="22" name="TextBox 21"/>
            <p:cNvSpPr txBox="1"/>
            <p:nvPr/>
          </p:nvSpPr>
          <p:spPr>
            <a:xfrm>
              <a:off x="179512" y="4725144"/>
              <a:ext cx="1691680" cy="553998"/>
            </a:xfrm>
            <a:prstGeom prst="rect">
              <a:avLst/>
            </a:prstGeom>
            <a:noFill/>
          </p:spPr>
          <p:txBody>
            <a:bodyPr wrap="square" rtlCol="0">
              <a:spAutoFit/>
            </a:bodyPr>
            <a:lstStyle/>
            <a:p>
              <a:pPr algn="ctr"/>
              <a:r>
                <a:rPr lang="en-NZ" sz="1500" i="1" dirty="0" smtClean="0">
                  <a:latin typeface="+mj-lt"/>
                </a:rPr>
                <a:t>Cymo </a:t>
              </a:r>
            </a:p>
            <a:p>
              <a:pPr algn="ctr"/>
              <a:r>
                <a:rPr lang="en-NZ" sz="1500" i="1" dirty="0" smtClean="0">
                  <a:latin typeface="+mj-lt"/>
                </a:rPr>
                <a:t>andreossyi</a:t>
              </a:r>
              <a:endParaRPr lang="en-NZ" sz="1500" i="1" dirty="0">
                <a:latin typeface="+mj-lt"/>
              </a:endParaRPr>
            </a:p>
          </p:txBody>
        </p:sp>
        <p:pic>
          <p:nvPicPr>
            <p:cNvPr id="73730" name="Picture 2" descr="http://www.tfrin.gov.tw/dl.asp?filename=FRIPC125-1.jpg"/>
            <p:cNvPicPr>
              <a:picLocks noChangeAspect="1" noChangeArrowheads="1"/>
            </p:cNvPicPr>
            <p:nvPr/>
          </p:nvPicPr>
          <p:blipFill>
            <a:blip r:embed="rId14" cstate="print"/>
            <a:srcRect l="12051" t="8315" r="12050" b="8886"/>
            <a:stretch>
              <a:fillRect/>
            </a:stretch>
          </p:blipFill>
          <p:spPr bwMode="auto">
            <a:xfrm>
              <a:off x="251520" y="5229200"/>
              <a:ext cx="1584176" cy="1296144"/>
            </a:xfrm>
            <a:prstGeom prst="rect">
              <a:avLst/>
            </a:prstGeom>
            <a:noFill/>
          </p:spPr>
        </p:pic>
      </p:grpSp>
      <p:grpSp>
        <p:nvGrpSpPr>
          <p:cNvPr id="36" name="Group 35"/>
          <p:cNvGrpSpPr/>
          <p:nvPr/>
        </p:nvGrpSpPr>
        <p:grpSpPr>
          <a:xfrm>
            <a:off x="0" y="836712"/>
            <a:ext cx="1547664" cy="3175830"/>
            <a:chOff x="0" y="1268760"/>
            <a:chExt cx="1547664" cy="3175830"/>
          </a:xfrm>
        </p:grpSpPr>
        <p:sp>
          <p:nvSpPr>
            <p:cNvPr id="23" name="TextBox 22"/>
            <p:cNvSpPr txBox="1"/>
            <p:nvPr/>
          </p:nvSpPr>
          <p:spPr>
            <a:xfrm>
              <a:off x="0" y="1268760"/>
              <a:ext cx="1547664" cy="584775"/>
            </a:xfrm>
            <a:prstGeom prst="rect">
              <a:avLst/>
            </a:prstGeom>
            <a:noFill/>
          </p:spPr>
          <p:txBody>
            <a:bodyPr wrap="square" rtlCol="0">
              <a:spAutoFit/>
            </a:bodyPr>
            <a:lstStyle/>
            <a:p>
              <a:pPr algn="ctr"/>
              <a:r>
                <a:rPr lang="en-NZ" sz="1600" i="1" dirty="0" smtClean="0">
                  <a:latin typeface="+mj-lt"/>
                </a:rPr>
                <a:t>Grapsus </a:t>
              </a:r>
            </a:p>
            <a:p>
              <a:pPr algn="ctr"/>
              <a:r>
                <a:rPr lang="en-NZ" sz="1600" i="1" dirty="0" smtClean="0">
                  <a:latin typeface="+mj-lt"/>
                </a:rPr>
                <a:t>tenuicrustatus</a:t>
              </a:r>
              <a:endParaRPr lang="en-NZ" sz="1600" dirty="0">
                <a:latin typeface="+mj-lt"/>
              </a:endParaRPr>
            </a:p>
          </p:txBody>
        </p:sp>
        <p:pic>
          <p:nvPicPr>
            <p:cNvPr id="73732" name="Picture 4" descr="Image of Grapsus tenuicrustatus"/>
            <p:cNvPicPr>
              <a:picLocks noChangeAspect="1" noChangeArrowheads="1"/>
            </p:cNvPicPr>
            <p:nvPr/>
          </p:nvPicPr>
          <p:blipFill>
            <a:blip r:embed="rId15" cstate="print"/>
            <a:srcRect t="9391" b="10784"/>
            <a:stretch>
              <a:fillRect/>
            </a:stretch>
          </p:blipFill>
          <p:spPr bwMode="auto">
            <a:xfrm rot="16200000">
              <a:off x="-544307" y="2568643"/>
              <a:ext cx="2599766" cy="1152128"/>
            </a:xfrm>
            <a:prstGeom prst="rect">
              <a:avLst/>
            </a:prstGeom>
            <a:noFill/>
          </p:spPr>
        </p:pic>
      </p:grpSp>
    </p:spTree>
    <p:custDataLst>
      <p:tags r:id="rId1"/>
    </p:custDataLst>
  </p:cSld>
  <p:clrMapOvr>
    <a:masterClrMapping/>
  </p:clrMapOvr>
  <p:transition advTm="53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1000"/>
                                        <p:tgtEl>
                                          <p:spTgt spid="25"/>
                                        </p:tgtEl>
                                      </p:cBhvr>
                                    </p:animEffect>
                                  </p:childTnLst>
                                </p:cTn>
                              </p:par>
                              <p:par>
                                <p:cTn id="8" presetID="1" presetClass="entr" presetSubtype="0" fill="hold" nodeType="withEffect">
                                  <p:stCondLst>
                                    <p:cond delay="0"/>
                                  </p:stCondLst>
                                  <p:childTnLst>
                                    <p:set>
                                      <p:cBhvr>
                                        <p:cTn id="9"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down)">
                                      <p:cBhvr>
                                        <p:cTn id="14" dur="1000"/>
                                        <p:tgtEl>
                                          <p:spTgt spid="29"/>
                                        </p:tgtEl>
                                      </p:cBhvr>
                                    </p:animEffect>
                                  </p:childTnLst>
                                </p:cTn>
                              </p:par>
                              <p:par>
                                <p:cTn id="15" presetID="1" presetClass="entr" presetSubtype="0" fill="hold" nodeType="with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1000"/>
                                        <p:tgtEl>
                                          <p:spTgt spid="19"/>
                                        </p:tgtEl>
                                      </p:cBhvr>
                                    </p:animEffect>
                                  </p:childTnLst>
                                </p:cTn>
                              </p:par>
                              <p:par>
                                <p:cTn id="22" presetID="1" presetClass="entr" presetSubtype="0" fill="hold" nodeType="withEffect">
                                  <p:stCondLst>
                                    <p:cond delay="0"/>
                                  </p:stCondLst>
                                  <p:childTnLst>
                                    <p:set>
                                      <p:cBhvr>
                                        <p:cTn id="23" dur="1" fill="hold">
                                          <p:stCondLst>
                                            <p:cond delay="0"/>
                                          </p:stCondLst>
                                        </p:cTn>
                                        <p:tgtEl>
                                          <p:spTgt spid="20">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down)">
                                      <p:cBhvr>
                                        <p:cTn id="30" dur="1000"/>
                                        <p:tgtEl>
                                          <p:spTgt spid="38"/>
                                        </p:tgtEl>
                                      </p:cBhvr>
                                    </p:animEffect>
                                  </p:childTnLst>
                                </p:cTn>
                              </p:par>
                              <p:par>
                                <p:cTn id="31" presetID="1" presetClass="entr" presetSubtype="0" fill="hold" nodeType="with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1000"/>
                                        <p:tgtEl>
                                          <p:spTgt spid="33"/>
                                        </p:tgtEl>
                                      </p:cBhvr>
                                    </p:animEffect>
                                  </p:childTnLst>
                                </p:cTn>
                              </p:par>
                              <p:par>
                                <p:cTn id="40" presetID="1" presetClass="entr" presetSubtype="0" fill="hold" nodeType="with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down)">
                                      <p:cBhvr>
                                        <p:cTn id="46" dur="1000"/>
                                        <p:tgtEl>
                                          <p:spTgt spid="35"/>
                                        </p:tgtEl>
                                      </p:cBhvr>
                                    </p:animEffect>
                                  </p:childTnLst>
                                </p:cTn>
                              </p:par>
                              <p:par>
                                <p:cTn id="47" presetID="1" presetClass="entr" presetSubtype="0" fill="hold" nodeType="withEffect">
                                  <p:stCondLst>
                                    <p:cond delay="0"/>
                                  </p:stCondLst>
                                  <p:childTnLst>
                                    <p:set>
                                      <p:cBhvr>
                                        <p:cTn id="4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down)">
                                      <p:cBhvr>
                                        <p:cTn id="53" dur="1000"/>
                                        <p:tgtEl>
                                          <p:spTgt spid="34"/>
                                        </p:tgtEl>
                                      </p:cBhvr>
                                    </p:animEffect>
                                  </p:childTnLst>
                                </p:cTn>
                              </p:par>
                              <p:par>
                                <p:cTn id="54" presetID="1" presetClass="entr" presetSubtype="0" fill="hold" nodeType="withEffect">
                                  <p:stCondLst>
                                    <p:cond delay="0"/>
                                  </p:stCondLst>
                                  <p:childTnLst>
                                    <p:set>
                                      <p:cBhvr>
                                        <p:cTn id="55" dur="1" fill="hold">
                                          <p:stCondLst>
                                            <p:cond delay="0"/>
                                          </p:stCondLst>
                                        </p:cTn>
                                        <p:tgtEl>
                                          <p:spTgt spid="15">
                                            <p:txEl>
                                              <p:pRg st="4" end="4"/>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Graphic spid="25" grpId="0">
        <p:bldAsOne/>
      </p:bldGraphic>
      <p:bldGraphic spid="29" grpId="0">
        <p:bldAsOne/>
      </p:bldGraphic>
      <p:bldGraphic spid="19" grpId="0">
        <p:bldAsOne/>
      </p:bldGraphic>
      <p:bldGraphic spid="34" grpId="0">
        <p:bldAsOne/>
      </p:bldGraphic>
      <p:bldGraphic spid="35" grpId="0">
        <p:bldAsOne/>
      </p:bldGraphic>
      <p:bldGraphic spid="3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1" name="Chart 30"/>
          <p:cNvGraphicFramePr/>
          <p:nvPr/>
        </p:nvGraphicFramePr>
        <p:xfrm>
          <a:off x="1663700" y="2319453"/>
          <a:ext cx="7480300" cy="32721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6" name="Chart 35"/>
          <p:cNvGraphicFramePr/>
          <p:nvPr/>
        </p:nvGraphicFramePr>
        <p:xfrm>
          <a:off x="1671722" y="2281426"/>
          <a:ext cx="7480300" cy="33147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Chart 40"/>
          <p:cNvGraphicFramePr/>
          <p:nvPr/>
        </p:nvGraphicFramePr>
        <p:xfrm>
          <a:off x="1650941" y="2313403"/>
          <a:ext cx="7545614" cy="33147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0" name="Chart 29"/>
          <p:cNvGraphicFramePr/>
          <p:nvPr/>
        </p:nvGraphicFramePr>
        <p:xfrm>
          <a:off x="1663700" y="2276872"/>
          <a:ext cx="7480300" cy="3314700"/>
        </p:xfrm>
        <a:graphic>
          <a:graphicData uri="http://schemas.openxmlformats.org/drawingml/2006/chart">
            <c:chart xmlns:c="http://schemas.openxmlformats.org/drawingml/2006/chart" xmlns:r="http://schemas.openxmlformats.org/officeDocument/2006/relationships" r:id="rId7"/>
          </a:graphicData>
        </a:graphic>
      </p:graphicFrame>
      <p:sp>
        <p:nvSpPr>
          <p:cNvPr id="4" name="Title 1"/>
          <p:cNvSpPr>
            <a:spLocks noGrp="1"/>
          </p:cNvSpPr>
          <p:nvPr>
            <p:ph type="title"/>
          </p:nvPr>
        </p:nvSpPr>
        <p:spPr>
          <a:xfrm>
            <a:off x="357157" y="-171400"/>
            <a:ext cx="7758139" cy="846980"/>
          </a:xfrm>
        </p:spPr>
        <p:txBody>
          <a:bodyPr>
            <a:normAutofit fontScale="90000"/>
          </a:bodyPr>
          <a:lstStyle/>
          <a:p>
            <a:r>
              <a:rPr lang="en-NZ" sz="4000" dirty="0" smtClean="0"/>
              <a:t>Results – Laboratory-based experiments </a:t>
            </a:r>
            <a:endParaRPr lang="en-US" sz="3500" dirty="0"/>
          </a:p>
        </p:txBody>
      </p:sp>
      <p:sp>
        <p:nvSpPr>
          <p:cNvPr id="27" name="TextBox 26"/>
          <p:cNvSpPr txBox="1"/>
          <p:nvPr/>
        </p:nvSpPr>
        <p:spPr>
          <a:xfrm rot="16200000">
            <a:off x="572797" y="3611778"/>
            <a:ext cx="2992978" cy="323165"/>
          </a:xfrm>
          <a:prstGeom prst="rect">
            <a:avLst/>
          </a:prstGeom>
          <a:noFill/>
        </p:spPr>
        <p:txBody>
          <a:bodyPr wrap="square" rtlCol="0">
            <a:spAutoFit/>
          </a:bodyPr>
          <a:lstStyle/>
          <a:p>
            <a:pPr algn="ctr"/>
            <a:r>
              <a:rPr lang="en-NZ" sz="1500" b="1" dirty="0" smtClean="0">
                <a:latin typeface="+mj-lt"/>
              </a:rPr>
              <a:t>Percentage metamorphosed</a:t>
            </a:r>
            <a:endParaRPr lang="en-US" sz="1500" b="1" dirty="0">
              <a:latin typeface="+mj-lt"/>
            </a:endParaRPr>
          </a:p>
        </p:txBody>
      </p:sp>
      <p:sp>
        <p:nvSpPr>
          <p:cNvPr id="28" name="TextBox 27"/>
          <p:cNvSpPr txBox="1"/>
          <p:nvPr/>
        </p:nvSpPr>
        <p:spPr>
          <a:xfrm>
            <a:off x="4211960" y="5445224"/>
            <a:ext cx="2992978" cy="323165"/>
          </a:xfrm>
          <a:prstGeom prst="rect">
            <a:avLst/>
          </a:prstGeom>
          <a:noFill/>
        </p:spPr>
        <p:txBody>
          <a:bodyPr wrap="square" rtlCol="0">
            <a:spAutoFit/>
          </a:bodyPr>
          <a:lstStyle/>
          <a:p>
            <a:pPr algn="ctr"/>
            <a:r>
              <a:rPr lang="en-NZ" sz="1500" b="1" dirty="0" smtClean="0">
                <a:latin typeface="+mj-lt"/>
              </a:rPr>
              <a:t>Time (h)</a:t>
            </a:r>
            <a:endParaRPr lang="en-US" sz="1500" b="1" dirty="0">
              <a:latin typeface="+mj-lt"/>
            </a:endParaRPr>
          </a:p>
        </p:txBody>
      </p:sp>
      <p:grpSp>
        <p:nvGrpSpPr>
          <p:cNvPr id="38" name="Group 37"/>
          <p:cNvGrpSpPr/>
          <p:nvPr/>
        </p:nvGrpSpPr>
        <p:grpSpPr>
          <a:xfrm>
            <a:off x="251520" y="2780928"/>
            <a:ext cx="1547664" cy="1865947"/>
            <a:chOff x="251520" y="3212976"/>
            <a:chExt cx="1547664" cy="1865947"/>
          </a:xfrm>
        </p:grpSpPr>
        <p:sp>
          <p:nvSpPr>
            <p:cNvPr id="23" name="TextBox 22"/>
            <p:cNvSpPr txBox="1"/>
            <p:nvPr/>
          </p:nvSpPr>
          <p:spPr>
            <a:xfrm>
              <a:off x="251520" y="3212976"/>
              <a:ext cx="1547664" cy="584775"/>
            </a:xfrm>
            <a:prstGeom prst="rect">
              <a:avLst/>
            </a:prstGeom>
            <a:noFill/>
          </p:spPr>
          <p:txBody>
            <a:bodyPr wrap="square" rtlCol="0">
              <a:spAutoFit/>
            </a:bodyPr>
            <a:lstStyle/>
            <a:p>
              <a:pPr algn="ctr"/>
              <a:r>
                <a:rPr lang="en-NZ" sz="1600" i="1" dirty="0" smtClean="0">
                  <a:latin typeface="+mj-lt"/>
                </a:rPr>
                <a:t>Schizophrys aspera</a:t>
              </a:r>
              <a:endParaRPr lang="en-NZ" sz="1600" dirty="0">
                <a:latin typeface="+mj-lt"/>
              </a:endParaRPr>
            </a:p>
          </p:txBody>
        </p:sp>
        <p:pic>
          <p:nvPicPr>
            <p:cNvPr id="79874" name="Picture 2" descr="This item is an image"/>
            <p:cNvPicPr>
              <a:picLocks noChangeAspect="1" noChangeArrowheads="1"/>
            </p:cNvPicPr>
            <p:nvPr/>
          </p:nvPicPr>
          <p:blipFill>
            <a:blip r:embed="rId8" cstate="print"/>
            <a:srcRect/>
            <a:stretch>
              <a:fillRect/>
            </a:stretch>
          </p:blipFill>
          <p:spPr bwMode="auto">
            <a:xfrm>
              <a:off x="323528" y="3933056"/>
              <a:ext cx="1464163" cy="1145867"/>
            </a:xfrm>
            <a:prstGeom prst="rect">
              <a:avLst/>
            </a:prstGeom>
            <a:noFill/>
          </p:spPr>
        </p:pic>
      </p:grpSp>
      <p:sp>
        <p:nvSpPr>
          <p:cNvPr id="37" name="TextBox 36"/>
          <p:cNvSpPr txBox="1"/>
          <p:nvPr/>
        </p:nvSpPr>
        <p:spPr>
          <a:xfrm>
            <a:off x="7812360" y="2780928"/>
            <a:ext cx="1071571" cy="2308324"/>
          </a:xfrm>
          <a:prstGeom prst="rect">
            <a:avLst/>
          </a:prstGeom>
          <a:noFill/>
        </p:spPr>
        <p:txBody>
          <a:bodyPr wrap="square" rtlCol="0">
            <a:spAutoFit/>
          </a:bodyPr>
          <a:lstStyle/>
          <a:p>
            <a:pPr algn="ctr"/>
            <a:r>
              <a:rPr lang="en-NZ" sz="1400" b="1" dirty="0" smtClean="0">
                <a:solidFill>
                  <a:schemeClr val="accent1"/>
                </a:solidFill>
                <a:latin typeface="+mj-lt"/>
              </a:rPr>
              <a:t>24/48</a:t>
            </a:r>
          </a:p>
          <a:p>
            <a:pPr algn="ctr"/>
            <a:r>
              <a:rPr lang="en-NZ" sz="1400" b="1" dirty="0" smtClean="0">
                <a:solidFill>
                  <a:srgbClr val="C00000"/>
                </a:solidFill>
                <a:latin typeface="+mj-lt"/>
              </a:rPr>
              <a:t>24/60</a:t>
            </a:r>
          </a:p>
          <a:p>
            <a:pPr algn="ctr"/>
            <a:endParaRPr lang="en-NZ" sz="1400" b="1" dirty="0" smtClean="0">
              <a:solidFill>
                <a:srgbClr val="C00000"/>
              </a:solidFill>
              <a:latin typeface="+mj-lt"/>
            </a:endParaRPr>
          </a:p>
          <a:p>
            <a:pPr algn="ctr"/>
            <a:r>
              <a:rPr lang="en-NZ" sz="1400" b="1" dirty="0" smtClean="0">
                <a:solidFill>
                  <a:schemeClr val="accent5"/>
                </a:solidFill>
                <a:latin typeface="+mj-lt"/>
              </a:rPr>
              <a:t>42/78</a:t>
            </a:r>
          </a:p>
          <a:p>
            <a:pPr algn="ctr"/>
            <a:r>
              <a:rPr lang="en-NZ" sz="1400" b="1" dirty="0" smtClean="0">
                <a:solidFill>
                  <a:srgbClr val="7030A0"/>
                </a:solidFill>
                <a:latin typeface="+mj-lt"/>
              </a:rPr>
              <a:t>42/84</a:t>
            </a:r>
          </a:p>
          <a:p>
            <a:pPr algn="ctr"/>
            <a:endParaRPr lang="en-NZ" sz="1400" b="1" dirty="0" smtClean="0">
              <a:solidFill>
                <a:srgbClr val="7030A0"/>
              </a:solidFill>
              <a:latin typeface="+mj-lt"/>
            </a:endParaRPr>
          </a:p>
          <a:p>
            <a:pPr algn="ctr"/>
            <a:r>
              <a:rPr lang="en-NZ" sz="1400" b="1" dirty="0" smtClean="0">
                <a:solidFill>
                  <a:srgbClr val="FF0000"/>
                </a:solidFill>
                <a:latin typeface="+mj-lt"/>
              </a:rPr>
              <a:t>Reduction of 33%</a:t>
            </a:r>
          </a:p>
          <a:p>
            <a:pPr algn="ctr"/>
            <a:endParaRPr lang="en-NZ" sz="1600" b="1" dirty="0" smtClean="0">
              <a:solidFill>
                <a:srgbClr val="7030A0"/>
              </a:solidFill>
              <a:latin typeface="+mj-lt"/>
            </a:endParaRPr>
          </a:p>
          <a:p>
            <a:pPr algn="ctr"/>
            <a:endParaRPr lang="en-NZ" sz="1600" b="1" dirty="0" smtClean="0">
              <a:solidFill>
                <a:schemeClr val="accent5"/>
              </a:solidFill>
              <a:latin typeface="+mj-lt"/>
            </a:endParaRPr>
          </a:p>
        </p:txBody>
      </p:sp>
    </p:spTree>
    <p:custDataLst>
      <p:tags r:id="rId1"/>
    </p:custDataLst>
  </p:cSld>
  <p:clrMapOvr>
    <a:masterClrMapping/>
  </p:clrMapOvr>
  <p:transition advTm="53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1000"/>
                                        <p:tgtEl>
                                          <p:spTgt spid="30"/>
                                        </p:tgtEl>
                                      </p:cBhvr>
                                    </p:animEffect>
                                  </p:childTnLst>
                                </p:cTn>
                              </p:par>
                              <p:par>
                                <p:cTn id="8" presetID="1" presetClass="entr" presetSubtype="0" fill="hold" nodeType="withEffect">
                                  <p:stCondLst>
                                    <p:cond delay="0"/>
                                  </p:stCondLst>
                                  <p:childTnLst>
                                    <p:set>
                                      <p:cBhvr>
                                        <p:cTn id="9"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down)">
                                      <p:cBhvr>
                                        <p:cTn id="14" dur="1000"/>
                                        <p:tgtEl>
                                          <p:spTgt spid="36"/>
                                        </p:tgtEl>
                                      </p:cBhvr>
                                    </p:animEffect>
                                  </p:childTnLst>
                                </p:cTn>
                              </p:par>
                              <p:par>
                                <p:cTn id="15" presetID="1" presetClass="entr" presetSubtype="0" fill="hold" nodeType="withEffect">
                                  <p:stCondLst>
                                    <p:cond delay="0"/>
                                  </p:stCondLst>
                                  <p:childTnLst>
                                    <p:set>
                                      <p:cBhvr>
                                        <p:cTn id="16"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1000"/>
                                        <p:tgtEl>
                                          <p:spTgt spid="31"/>
                                        </p:tgtEl>
                                      </p:cBhvr>
                                    </p:animEffect>
                                  </p:childTnLst>
                                </p:cTn>
                              </p:par>
                              <p:par>
                                <p:cTn id="22" presetID="1" presetClass="entr" presetSubtype="0" fill="hold" nodeType="withEffect">
                                  <p:stCondLst>
                                    <p:cond delay="0"/>
                                  </p:stCondLst>
                                  <p:childTnLst>
                                    <p:set>
                                      <p:cBhvr>
                                        <p:cTn id="23" dur="1" fill="hold">
                                          <p:stCondLst>
                                            <p:cond delay="0"/>
                                          </p:stCondLst>
                                        </p:cTn>
                                        <p:tgtEl>
                                          <p:spTgt spid="37">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Graphic spid="36" grpId="0">
        <p:bldAsOne/>
      </p:bldGraphic>
      <p:bldGraphic spid="30"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8" name="Picture 6"/>
          <p:cNvPicPr>
            <a:picLocks noChangeAspect="1" noChangeArrowheads="1"/>
          </p:cNvPicPr>
          <p:nvPr/>
        </p:nvPicPr>
        <p:blipFill>
          <a:blip r:embed="rId4" cstate="print"/>
          <a:srcRect/>
          <a:stretch>
            <a:fillRect/>
          </a:stretch>
        </p:blipFill>
        <p:spPr bwMode="auto">
          <a:xfrm>
            <a:off x="1187624" y="4221088"/>
            <a:ext cx="3156458" cy="2153058"/>
          </a:xfrm>
          <a:prstGeom prst="rect">
            <a:avLst/>
          </a:prstGeom>
          <a:noFill/>
          <a:ln w="9525">
            <a:noFill/>
            <a:miter lim="800000"/>
            <a:headEnd/>
            <a:tailEnd/>
          </a:ln>
        </p:spPr>
      </p:pic>
      <p:pic>
        <p:nvPicPr>
          <p:cNvPr id="44039" name="Picture 7"/>
          <p:cNvPicPr>
            <a:picLocks noChangeAspect="1" noChangeArrowheads="1"/>
          </p:cNvPicPr>
          <p:nvPr/>
        </p:nvPicPr>
        <p:blipFill>
          <a:blip r:embed="rId5" cstate="print"/>
          <a:srcRect/>
          <a:stretch>
            <a:fillRect/>
          </a:stretch>
        </p:blipFill>
        <p:spPr bwMode="auto">
          <a:xfrm>
            <a:off x="4902276" y="4221088"/>
            <a:ext cx="3140167" cy="2160240"/>
          </a:xfrm>
          <a:prstGeom prst="rect">
            <a:avLst/>
          </a:prstGeom>
          <a:noFill/>
          <a:ln w="9525">
            <a:noFill/>
            <a:miter lim="800000"/>
            <a:headEnd/>
            <a:tailEnd/>
          </a:ln>
        </p:spPr>
      </p:pic>
      <p:pic>
        <p:nvPicPr>
          <p:cNvPr id="50177" name="Picture 1"/>
          <p:cNvPicPr>
            <a:picLocks noChangeAspect="1" noChangeArrowheads="1"/>
          </p:cNvPicPr>
          <p:nvPr/>
        </p:nvPicPr>
        <p:blipFill>
          <a:blip r:embed="rId6" cstate="print"/>
          <a:srcRect l="2533" t="3799" r="3752" b="1641"/>
          <a:stretch>
            <a:fillRect/>
          </a:stretch>
        </p:blipFill>
        <p:spPr bwMode="auto">
          <a:xfrm>
            <a:off x="5292080" y="908720"/>
            <a:ext cx="3456384" cy="2808312"/>
          </a:xfrm>
          <a:prstGeom prst="rect">
            <a:avLst/>
          </a:prstGeom>
          <a:noFill/>
          <a:ln w="9525">
            <a:noFill/>
            <a:miter lim="800000"/>
            <a:headEnd/>
            <a:tailEnd/>
          </a:ln>
        </p:spPr>
      </p:pic>
      <p:sp>
        <p:nvSpPr>
          <p:cNvPr id="14" name="Title 1"/>
          <p:cNvSpPr txBox="1">
            <a:spLocks/>
          </p:cNvSpPr>
          <p:nvPr/>
        </p:nvSpPr>
        <p:spPr>
          <a:xfrm>
            <a:off x="251520" y="-82276"/>
            <a:ext cx="8892480" cy="846980"/>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3500" dirty="0" smtClean="0">
                <a:solidFill>
                  <a:schemeClr val="tx2"/>
                </a:solidFill>
                <a:latin typeface="+mj-lt"/>
                <a:ea typeface="+mj-ea"/>
                <a:cs typeface="+mj-cs"/>
              </a:rPr>
              <a:t>Methods - Field</a:t>
            </a:r>
            <a:r>
              <a:rPr kumimoji="0" lang="en-NZ" sz="3500" b="0" i="0" u="none" strike="noStrike" kern="1200" cap="none" spc="0" normalizeH="0" baseline="0" noProof="0" dirty="0" smtClean="0">
                <a:ln>
                  <a:noFill/>
                </a:ln>
                <a:solidFill>
                  <a:schemeClr val="tx2"/>
                </a:solidFill>
                <a:effectLst/>
                <a:uLnTx/>
                <a:uFillTx/>
                <a:latin typeface="+mj-lt"/>
                <a:ea typeface="+mj-ea"/>
                <a:cs typeface="+mj-cs"/>
              </a:rPr>
              <a:t> </a:t>
            </a:r>
            <a:r>
              <a:rPr kumimoji="0" lang="en-NZ" sz="3500" b="0" i="0" u="none" strike="noStrike" kern="1200" cap="none" spc="0" normalizeH="0" baseline="0" noProof="0" dirty="0" smtClean="0">
                <a:ln>
                  <a:noFill/>
                </a:ln>
                <a:solidFill>
                  <a:schemeClr val="tx2"/>
                </a:solidFill>
                <a:effectLst/>
                <a:uLnTx/>
                <a:uFillTx/>
                <a:latin typeface="+mj-lt"/>
                <a:ea typeface="+mj-ea"/>
                <a:cs typeface="+mj-cs"/>
              </a:rPr>
              <a:t>Based Experiments</a:t>
            </a:r>
            <a:endParaRPr kumimoji="0" lang="en-US" sz="35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Content Placeholder 2"/>
          <p:cNvSpPr txBox="1">
            <a:spLocks/>
          </p:cNvSpPr>
          <p:nvPr/>
        </p:nvSpPr>
        <p:spPr>
          <a:xfrm>
            <a:off x="179512" y="2204864"/>
            <a:ext cx="5112568" cy="2376264"/>
          </a:xfrm>
          <a:prstGeom prst="rect">
            <a:avLst/>
          </a:prstGeom>
        </p:spPr>
        <p:txBody>
          <a:bodyPr vert="horz">
            <a:normAutofit/>
          </a:bodyPr>
          <a:lstStyle/>
          <a:p>
            <a:pPr marL="630238" marR="0" lvl="2" indent="-246063" algn="l" defTabSz="914400" rtl="0" eaLnBrk="1" fontAlgn="auto" latinLnBrk="0" hangingPunct="1">
              <a:lnSpc>
                <a:spcPct val="100000"/>
              </a:lnSpc>
              <a:spcBef>
                <a:spcPct val="20000"/>
              </a:spcBef>
              <a:spcAft>
                <a:spcPts val="0"/>
              </a:spcAft>
              <a:buClr>
                <a:schemeClr val="accent2"/>
              </a:buClr>
              <a:buSzPct val="70000"/>
              <a:buFont typeface="Wingdings 2"/>
              <a:buChar char=""/>
              <a:tabLst/>
              <a:defRPr/>
            </a:pPr>
            <a:r>
              <a:rPr lang="en-NZ" sz="2200" noProof="0" dirty="0" smtClean="0">
                <a:latin typeface="+mj-lt"/>
              </a:rPr>
              <a:t>Isolated</a:t>
            </a:r>
            <a:r>
              <a:rPr kumimoji="0" lang="en-NZ" sz="2200" b="0" i="0" u="none" strike="noStrike" kern="1200" cap="none" spc="0" normalizeH="0" baseline="0" noProof="0" dirty="0" smtClean="0">
                <a:ln>
                  <a:noFill/>
                </a:ln>
                <a:solidFill>
                  <a:schemeClr val="tx1"/>
                </a:solidFill>
                <a:effectLst/>
                <a:uLnTx/>
                <a:uFillTx/>
                <a:latin typeface="+mj-lt"/>
                <a:ea typeface="+mn-ea"/>
                <a:cs typeface="+mn-cs"/>
              </a:rPr>
              <a:t> </a:t>
            </a:r>
            <a:r>
              <a:rPr kumimoji="0" lang="en-NZ" sz="2200" b="0" i="0" u="none" strike="noStrike" kern="1200" cap="none" spc="0" normalizeH="0" baseline="0" noProof="0" dirty="0" smtClean="0">
                <a:ln>
                  <a:noFill/>
                </a:ln>
                <a:solidFill>
                  <a:schemeClr val="tx1"/>
                </a:solidFill>
                <a:effectLst/>
                <a:uLnTx/>
                <a:uFillTx/>
                <a:latin typeface="+mj-lt"/>
                <a:ea typeface="+mn-ea"/>
                <a:cs typeface="+mn-cs"/>
              </a:rPr>
              <a:t>back reef habitat interrupted with areas of sand and coral </a:t>
            </a:r>
            <a:r>
              <a:rPr kumimoji="0" lang="en-NZ" sz="2200" b="0" i="0" u="none" strike="noStrike" kern="1200" cap="none" spc="0" normalizeH="0" baseline="0" noProof="0" dirty="0" smtClean="0">
                <a:ln>
                  <a:noFill/>
                </a:ln>
                <a:solidFill>
                  <a:schemeClr val="tx1"/>
                </a:solidFill>
                <a:effectLst/>
                <a:uLnTx/>
                <a:uFillTx/>
                <a:latin typeface="+mj-lt"/>
                <a:ea typeface="+mn-ea"/>
                <a:cs typeface="+mn-cs"/>
              </a:rPr>
              <a:t>rubble</a:t>
            </a:r>
          </a:p>
          <a:p>
            <a:pPr marL="630238" marR="0" lvl="2" indent="-246063" algn="l" defTabSz="914400" rtl="0" eaLnBrk="1" fontAlgn="auto" latinLnBrk="0" hangingPunct="1">
              <a:lnSpc>
                <a:spcPct val="100000"/>
              </a:lnSpc>
              <a:spcBef>
                <a:spcPct val="20000"/>
              </a:spcBef>
              <a:spcAft>
                <a:spcPts val="0"/>
              </a:spcAft>
              <a:buClr>
                <a:schemeClr val="accent2"/>
              </a:buClr>
              <a:buSzPct val="70000"/>
              <a:buFont typeface="Wingdings 2"/>
              <a:buChar char=""/>
              <a:tabLst/>
              <a:defRPr/>
            </a:pPr>
            <a:endParaRPr kumimoji="0" lang="en-NZ" sz="1200" b="0" i="0" u="none" strike="noStrike" kern="1200" cap="none" spc="0" normalizeH="0" baseline="0" noProof="0" dirty="0" smtClean="0">
              <a:ln>
                <a:noFill/>
              </a:ln>
              <a:solidFill>
                <a:schemeClr val="tx1"/>
              </a:solidFill>
              <a:effectLst/>
              <a:uLnTx/>
              <a:uFillTx/>
              <a:latin typeface="+mj-lt"/>
              <a:ea typeface="+mn-ea"/>
              <a:cs typeface="+mn-cs"/>
            </a:endParaRPr>
          </a:p>
          <a:p>
            <a:pPr marL="630238" marR="0" lvl="2" indent="-246063" algn="l" defTabSz="715963" rtl="0" eaLnBrk="1" fontAlgn="auto" latinLnBrk="0" hangingPunct="1">
              <a:lnSpc>
                <a:spcPct val="100000"/>
              </a:lnSpc>
              <a:spcBef>
                <a:spcPct val="20000"/>
              </a:spcBef>
              <a:spcAft>
                <a:spcPts val="0"/>
              </a:spcAft>
              <a:buClr>
                <a:schemeClr val="accent2"/>
              </a:buClr>
              <a:buSzPct val="70000"/>
              <a:buFont typeface="Wingdings 2"/>
              <a:buChar char=""/>
              <a:tabLst/>
              <a:defRPr/>
            </a:pPr>
            <a:r>
              <a:rPr lang="en-NZ" sz="2200" noProof="0" dirty="0" smtClean="0">
                <a:latin typeface="+mj-lt"/>
              </a:rPr>
              <a:t>Sandy</a:t>
            </a:r>
            <a:r>
              <a:rPr kumimoji="0" lang="en-NZ" sz="2200" b="0" i="0" u="none" strike="noStrike" kern="1200" cap="none" spc="0" normalizeH="0" baseline="0" noProof="0" dirty="0" smtClean="0">
                <a:ln>
                  <a:noFill/>
                </a:ln>
                <a:solidFill>
                  <a:schemeClr val="tx1"/>
                </a:solidFill>
                <a:effectLst/>
                <a:uLnTx/>
                <a:uFillTx/>
                <a:latin typeface="+mj-lt"/>
                <a:ea typeface="+mn-ea"/>
                <a:cs typeface="+mn-cs"/>
              </a:rPr>
              <a:t> bottomed lagoon</a:t>
            </a:r>
          </a:p>
          <a:p>
            <a:pPr marL="640080" marR="0" lvl="1" indent="-246888" algn="l" defTabSz="914400" rtl="0" eaLnBrk="1" fontAlgn="auto" latinLnBrk="0" hangingPunct="1">
              <a:lnSpc>
                <a:spcPct val="100000"/>
              </a:lnSpc>
              <a:spcBef>
                <a:spcPct val="20000"/>
              </a:spcBef>
              <a:spcAft>
                <a:spcPts val="0"/>
              </a:spcAft>
              <a:buClr>
                <a:schemeClr val="accent1"/>
              </a:buClr>
              <a:buSzPct val="85000"/>
              <a:tabLst/>
              <a:defRPr/>
            </a:pPr>
            <a:endParaRPr kumimoji="0" lang="en-NZ" sz="2200" b="0"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16" name="Content Placeholder 2"/>
          <p:cNvSpPr txBox="1">
            <a:spLocks/>
          </p:cNvSpPr>
          <p:nvPr/>
        </p:nvSpPr>
        <p:spPr>
          <a:xfrm>
            <a:off x="251520" y="908720"/>
            <a:ext cx="4824536" cy="1224136"/>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NZ" sz="2400" b="0" i="0" u="none" strike="noStrike" kern="1200" cap="none" spc="0" normalizeH="0" baseline="0" noProof="0" dirty="0" smtClean="0">
                <a:ln>
                  <a:noFill/>
                </a:ln>
                <a:solidFill>
                  <a:schemeClr val="tx1"/>
                </a:solidFill>
                <a:effectLst/>
                <a:uLnTx/>
                <a:uFillTx/>
                <a:latin typeface="+mj-lt"/>
                <a:ea typeface="+mn-ea"/>
                <a:cs typeface="+mn-cs"/>
              </a:rPr>
              <a:t>Two Habitat </a:t>
            </a:r>
            <a:r>
              <a:rPr kumimoji="0" lang="en-NZ" sz="2400" b="0" i="0" u="none" strike="noStrike" kern="1200" cap="none" spc="0" normalizeH="0" baseline="0" noProof="0" dirty="0" smtClean="0">
                <a:ln>
                  <a:noFill/>
                </a:ln>
                <a:solidFill>
                  <a:schemeClr val="tx1"/>
                </a:solidFill>
                <a:effectLst/>
                <a:uLnTx/>
                <a:uFillTx/>
                <a:latin typeface="+mj-lt"/>
                <a:ea typeface="+mn-ea"/>
                <a:cs typeface="+mn-cs"/>
              </a:rPr>
              <a:t>treatments</a:t>
            </a:r>
            <a:r>
              <a:rPr kumimoji="0" lang="en-NZ" sz="2400" b="0" i="0" u="none" strike="noStrike" kern="1200" cap="none" spc="0" normalizeH="0" baseline="0" noProof="0" dirty="0" smtClean="0">
                <a:ln>
                  <a:noFill/>
                </a:ln>
                <a:solidFill>
                  <a:schemeClr val="tx1"/>
                </a:solidFill>
                <a:effectLst/>
                <a:uLnTx/>
                <a:uFillTx/>
                <a:latin typeface="+mj-lt"/>
                <a:ea typeface="+mn-ea"/>
                <a:cs typeface="+mn-cs"/>
              </a:rPr>
              <a:t>: distinct</a:t>
            </a:r>
            <a:r>
              <a:rPr kumimoji="0" lang="en-NZ" sz="2400" b="0" i="0" u="none" strike="noStrike" kern="1200" cap="none" spc="0" normalizeH="0" noProof="0" dirty="0" smtClean="0">
                <a:ln>
                  <a:noFill/>
                </a:ln>
                <a:solidFill>
                  <a:schemeClr val="tx1"/>
                </a:solidFill>
                <a:effectLst/>
                <a:uLnTx/>
                <a:uFillTx/>
                <a:latin typeface="+mj-lt"/>
                <a:ea typeface="+mn-ea"/>
                <a:cs typeface="+mn-cs"/>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lang="en-NZ" sz="2400" dirty="0" smtClean="0">
                <a:latin typeface="+mj-lt"/>
              </a:rPr>
              <a:t> </a:t>
            </a:r>
            <a:r>
              <a:rPr lang="en-NZ" sz="2400" dirty="0" smtClean="0">
                <a:latin typeface="+mj-lt"/>
              </a:rPr>
              <a:t>    </a:t>
            </a:r>
            <a:r>
              <a:rPr kumimoji="0" lang="en-NZ" sz="2400" b="0" i="0" u="none" strike="noStrike" kern="1200" cap="none" spc="0" normalizeH="0" noProof="0" dirty="0" smtClean="0">
                <a:ln>
                  <a:noFill/>
                </a:ln>
                <a:solidFill>
                  <a:schemeClr val="tx1"/>
                </a:solidFill>
                <a:effectLst/>
                <a:uLnTx/>
                <a:uFillTx/>
                <a:latin typeface="+mj-lt"/>
                <a:ea typeface="+mn-ea"/>
                <a:cs typeface="+mn-cs"/>
              </a:rPr>
              <a:t>acoustically and biologically</a:t>
            </a:r>
            <a:endParaRPr kumimoji="0" lang="en-NZ" sz="2200" b="0" i="0" u="none" strike="noStrike" kern="1200" cap="none" spc="0" normalizeH="0" baseline="0" noProof="0" dirty="0" smtClean="0">
              <a:ln>
                <a:noFill/>
              </a:ln>
              <a:solidFill>
                <a:schemeClr val="tx1"/>
              </a:solidFill>
              <a:effectLst/>
              <a:uLnTx/>
              <a:uFillTx/>
              <a:latin typeface="+mj-lt"/>
              <a:ea typeface="+mn-ea"/>
              <a:cs typeface="+mn-cs"/>
            </a:endParaRPr>
          </a:p>
        </p:txBody>
      </p:sp>
    </p:spTree>
    <p:custDataLst>
      <p:tags r:id="rId1"/>
    </p:custDataLst>
  </p:cSld>
  <p:clrMapOvr>
    <a:masterClrMapping/>
  </p:clrMapOvr>
  <p:transition advTm="29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0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 name="Chart 39"/>
          <p:cNvGraphicFramePr/>
          <p:nvPr/>
        </p:nvGraphicFramePr>
        <p:xfrm>
          <a:off x="1763688" y="692696"/>
          <a:ext cx="6768752" cy="27663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1" name="Chart 40"/>
          <p:cNvGraphicFramePr/>
          <p:nvPr/>
        </p:nvGraphicFramePr>
        <p:xfrm>
          <a:off x="1763689" y="3573016"/>
          <a:ext cx="6840760" cy="27214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2" name="Chart 41"/>
          <p:cNvGraphicFramePr/>
          <p:nvPr/>
        </p:nvGraphicFramePr>
        <p:xfrm>
          <a:off x="1763688" y="3573016"/>
          <a:ext cx="6840760" cy="2721429"/>
        </p:xfrm>
        <a:graphic>
          <a:graphicData uri="http://schemas.openxmlformats.org/drawingml/2006/chart">
            <c:chart xmlns:c="http://schemas.openxmlformats.org/drawingml/2006/chart" xmlns:r="http://schemas.openxmlformats.org/officeDocument/2006/relationships" r:id="rId6"/>
          </a:graphicData>
        </a:graphic>
      </p:graphicFrame>
      <p:sp>
        <p:nvSpPr>
          <p:cNvPr id="4" name="Title 1"/>
          <p:cNvSpPr>
            <a:spLocks noGrp="1"/>
          </p:cNvSpPr>
          <p:nvPr>
            <p:ph type="title"/>
          </p:nvPr>
        </p:nvSpPr>
        <p:spPr>
          <a:xfrm>
            <a:off x="357157" y="-154284"/>
            <a:ext cx="7758139" cy="846980"/>
          </a:xfrm>
        </p:spPr>
        <p:txBody>
          <a:bodyPr>
            <a:normAutofit/>
          </a:bodyPr>
          <a:lstStyle/>
          <a:p>
            <a:r>
              <a:rPr lang="en-NZ" sz="3600" dirty="0" smtClean="0"/>
              <a:t>Results – Field-based experiments </a:t>
            </a:r>
            <a:endParaRPr lang="en-US" sz="3600" dirty="0"/>
          </a:p>
        </p:txBody>
      </p:sp>
      <p:sp>
        <p:nvSpPr>
          <p:cNvPr id="27" name="TextBox 26"/>
          <p:cNvSpPr txBox="1"/>
          <p:nvPr/>
        </p:nvSpPr>
        <p:spPr>
          <a:xfrm rot="16200000">
            <a:off x="428783" y="3283096"/>
            <a:ext cx="2992978" cy="323165"/>
          </a:xfrm>
          <a:prstGeom prst="rect">
            <a:avLst/>
          </a:prstGeom>
          <a:noFill/>
        </p:spPr>
        <p:txBody>
          <a:bodyPr wrap="square" rtlCol="0">
            <a:spAutoFit/>
          </a:bodyPr>
          <a:lstStyle/>
          <a:p>
            <a:pPr algn="ctr"/>
            <a:r>
              <a:rPr lang="en-NZ" sz="1500" b="1" dirty="0" smtClean="0">
                <a:latin typeface="+mj-lt"/>
              </a:rPr>
              <a:t>Percentage metamorphosed</a:t>
            </a:r>
            <a:endParaRPr lang="en-US" sz="1500" b="1" dirty="0">
              <a:latin typeface="+mj-lt"/>
            </a:endParaRPr>
          </a:p>
        </p:txBody>
      </p:sp>
      <p:sp>
        <p:nvSpPr>
          <p:cNvPr id="29" name="TextBox 28"/>
          <p:cNvSpPr txBox="1"/>
          <p:nvPr/>
        </p:nvSpPr>
        <p:spPr>
          <a:xfrm>
            <a:off x="7884368" y="4221088"/>
            <a:ext cx="1071571" cy="1508105"/>
          </a:xfrm>
          <a:prstGeom prst="rect">
            <a:avLst/>
          </a:prstGeom>
          <a:noFill/>
        </p:spPr>
        <p:txBody>
          <a:bodyPr wrap="square" rtlCol="0">
            <a:spAutoFit/>
          </a:bodyPr>
          <a:lstStyle/>
          <a:p>
            <a:pPr algn="ctr"/>
            <a:r>
              <a:rPr lang="en-NZ" sz="1600" b="1" dirty="0" smtClean="0">
                <a:solidFill>
                  <a:schemeClr val="accent1"/>
                </a:solidFill>
                <a:latin typeface="+mj-lt"/>
              </a:rPr>
              <a:t>48/87</a:t>
            </a:r>
          </a:p>
          <a:p>
            <a:pPr algn="ctr"/>
            <a:r>
              <a:rPr lang="en-NZ" sz="1600" b="1" dirty="0" smtClean="0">
                <a:solidFill>
                  <a:srgbClr val="C00000"/>
                </a:solidFill>
                <a:latin typeface="+mj-lt"/>
              </a:rPr>
              <a:t>48/144</a:t>
            </a:r>
          </a:p>
          <a:p>
            <a:pPr algn="ctr"/>
            <a:endParaRPr lang="en-NZ" sz="1600" b="1" dirty="0" smtClean="0">
              <a:solidFill>
                <a:srgbClr val="C00000"/>
              </a:solidFill>
              <a:latin typeface="+mj-lt"/>
            </a:endParaRPr>
          </a:p>
          <a:p>
            <a:pPr algn="ctr"/>
            <a:r>
              <a:rPr lang="en-NZ" sz="1400" b="1" dirty="0" smtClean="0">
                <a:solidFill>
                  <a:srgbClr val="FF0000"/>
                </a:solidFill>
                <a:latin typeface="+mj-lt"/>
              </a:rPr>
              <a:t>Reduction of 29%</a:t>
            </a:r>
          </a:p>
          <a:p>
            <a:pPr algn="ctr"/>
            <a:endParaRPr lang="en-NZ" sz="1600" b="1" dirty="0" smtClean="0">
              <a:solidFill>
                <a:srgbClr val="C00000"/>
              </a:solidFill>
              <a:latin typeface="+mj-lt"/>
            </a:endParaRPr>
          </a:p>
        </p:txBody>
      </p:sp>
      <p:sp>
        <p:nvSpPr>
          <p:cNvPr id="36" name="TextBox 35"/>
          <p:cNvSpPr txBox="1"/>
          <p:nvPr/>
        </p:nvSpPr>
        <p:spPr>
          <a:xfrm>
            <a:off x="7884368" y="1196752"/>
            <a:ext cx="1071571" cy="1261884"/>
          </a:xfrm>
          <a:prstGeom prst="rect">
            <a:avLst/>
          </a:prstGeom>
          <a:noFill/>
        </p:spPr>
        <p:txBody>
          <a:bodyPr wrap="square" rtlCol="0">
            <a:spAutoFit/>
          </a:bodyPr>
          <a:lstStyle/>
          <a:p>
            <a:pPr algn="ctr"/>
            <a:r>
              <a:rPr lang="en-NZ" sz="1600" b="1" dirty="0" smtClean="0">
                <a:solidFill>
                  <a:schemeClr val="accent1"/>
                </a:solidFill>
                <a:latin typeface="+mj-lt"/>
              </a:rPr>
              <a:t>48/87</a:t>
            </a:r>
          </a:p>
          <a:p>
            <a:pPr algn="ctr"/>
            <a:r>
              <a:rPr lang="en-NZ" sz="1600" b="1" dirty="0" smtClean="0">
                <a:solidFill>
                  <a:srgbClr val="C00000"/>
                </a:solidFill>
                <a:latin typeface="+mj-lt"/>
              </a:rPr>
              <a:t>48/159</a:t>
            </a:r>
          </a:p>
          <a:p>
            <a:pPr algn="ctr"/>
            <a:endParaRPr lang="en-NZ" sz="1600" b="1" dirty="0" smtClean="0">
              <a:solidFill>
                <a:srgbClr val="C00000"/>
              </a:solidFill>
              <a:latin typeface="+mj-lt"/>
            </a:endParaRPr>
          </a:p>
          <a:p>
            <a:pPr algn="ctr"/>
            <a:r>
              <a:rPr lang="en-NZ" sz="1400" b="1" dirty="0" smtClean="0">
                <a:solidFill>
                  <a:srgbClr val="FF0000"/>
                </a:solidFill>
                <a:latin typeface="+mj-lt"/>
              </a:rPr>
              <a:t>Reduction of 32%</a:t>
            </a:r>
          </a:p>
        </p:txBody>
      </p:sp>
      <p:grpSp>
        <p:nvGrpSpPr>
          <p:cNvPr id="14" name="Group 13"/>
          <p:cNvGrpSpPr/>
          <p:nvPr/>
        </p:nvGrpSpPr>
        <p:grpSpPr>
          <a:xfrm>
            <a:off x="0" y="836712"/>
            <a:ext cx="1547664" cy="3175830"/>
            <a:chOff x="0" y="1268760"/>
            <a:chExt cx="1547664" cy="3175830"/>
          </a:xfrm>
        </p:grpSpPr>
        <p:sp>
          <p:nvSpPr>
            <p:cNvPr id="15" name="TextBox 14"/>
            <p:cNvSpPr txBox="1"/>
            <p:nvPr/>
          </p:nvSpPr>
          <p:spPr>
            <a:xfrm>
              <a:off x="0" y="1268760"/>
              <a:ext cx="1547664" cy="584775"/>
            </a:xfrm>
            <a:prstGeom prst="rect">
              <a:avLst/>
            </a:prstGeom>
            <a:noFill/>
          </p:spPr>
          <p:txBody>
            <a:bodyPr wrap="square" rtlCol="0">
              <a:spAutoFit/>
            </a:bodyPr>
            <a:lstStyle/>
            <a:p>
              <a:pPr algn="ctr"/>
              <a:r>
                <a:rPr lang="en-NZ" sz="1600" i="1" dirty="0" smtClean="0">
                  <a:latin typeface="+mj-lt"/>
                </a:rPr>
                <a:t>Grapsus </a:t>
              </a:r>
            </a:p>
            <a:p>
              <a:pPr algn="ctr"/>
              <a:r>
                <a:rPr lang="en-NZ" sz="1600" i="1" dirty="0" smtClean="0">
                  <a:latin typeface="+mj-lt"/>
                </a:rPr>
                <a:t>tenuicrustatus</a:t>
              </a:r>
              <a:endParaRPr lang="en-NZ" sz="1600" dirty="0">
                <a:latin typeface="+mj-lt"/>
              </a:endParaRPr>
            </a:p>
          </p:txBody>
        </p:sp>
        <p:pic>
          <p:nvPicPr>
            <p:cNvPr id="16" name="Picture 4" descr="Image of Grapsus tenuicrustatus"/>
            <p:cNvPicPr>
              <a:picLocks noChangeAspect="1" noChangeArrowheads="1"/>
            </p:cNvPicPr>
            <p:nvPr/>
          </p:nvPicPr>
          <p:blipFill>
            <a:blip r:embed="rId7" cstate="print"/>
            <a:srcRect t="9391" b="10784"/>
            <a:stretch>
              <a:fillRect/>
            </a:stretch>
          </p:blipFill>
          <p:spPr bwMode="auto">
            <a:xfrm rot="16200000">
              <a:off x="-544307" y="2568643"/>
              <a:ext cx="2599766" cy="1152128"/>
            </a:xfrm>
            <a:prstGeom prst="rect">
              <a:avLst/>
            </a:prstGeom>
            <a:noFill/>
          </p:spPr>
        </p:pic>
      </p:grpSp>
      <p:grpSp>
        <p:nvGrpSpPr>
          <p:cNvPr id="17" name="Group 16"/>
          <p:cNvGrpSpPr/>
          <p:nvPr/>
        </p:nvGrpSpPr>
        <p:grpSpPr>
          <a:xfrm>
            <a:off x="72008" y="4365104"/>
            <a:ext cx="1691680" cy="1800200"/>
            <a:chOff x="179512" y="4725144"/>
            <a:chExt cx="1691680" cy="1800200"/>
          </a:xfrm>
        </p:grpSpPr>
        <p:sp>
          <p:nvSpPr>
            <p:cNvPr id="18" name="TextBox 17"/>
            <p:cNvSpPr txBox="1"/>
            <p:nvPr/>
          </p:nvSpPr>
          <p:spPr>
            <a:xfrm>
              <a:off x="179512" y="4725144"/>
              <a:ext cx="1691680" cy="553998"/>
            </a:xfrm>
            <a:prstGeom prst="rect">
              <a:avLst/>
            </a:prstGeom>
            <a:noFill/>
          </p:spPr>
          <p:txBody>
            <a:bodyPr wrap="square" rtlCol="0">
              <a:spAutoFit/>
            </a:bodyPr>
            <a:lstStyle/>
            <a:p>
              <a:pPr algn="ctr"/>
              <a:r>
                <a:rPr lang="en-NZ" sz="1500" i="1" dirty="0" smtClean="0">
                  <a:latin typeface="+mj-lt"/>
                </a:rPr>
                <a:t>Cymo </a:t>
              </a:r>
            </a:p>
            <a:p>
              <a:pPr algn="ctr"/>
              <a:r>
                <a:rPr lang="en-NZ" sz="1500" i="1" dirty="0" smtClean="0">
                  <a:latin typeface="+mj-lt"/>
                </a:rPr>
                <a:t>andreossyi</a:t>
              </a:r>
              <a:endParaRPr lang="en-NZ" sz="1500" i="1" dirty="0">
                <a:latin typeface="+mj-lt"/>
              </a:endParaRPr>
            </a:p>
          </p:txBody>
        </p:sp>
        <p:pic>
          <p:nvPicPr>
            <p:cNvPr id="19" name="Picture 2" descr="http://www.tfrin.gov.tw/dl.asp?filename=FRIPC125-1.jpg"/>
            <p:cNvPicPr>
              <a:picLocks noChangeAspect="1" noChangeArrowheads="1"/>
            </p:cNvPicPr>
            <p:nvPr/>
          </p:nvPicPr>
          <p:blipFill>
            <a:blip r:embed="rId8" cstate="print"/>
            <a:srcRect l="12051" t="8315" r="12050" b="8886"/>
            <a:stretch>
              <a:fillRect/>
            </a:stretch>
          </p:blipFill>
          <p:spPr bwMode="auto">
            <a:xfrm>
              <a:off x="251520" y="5229200"/>
              <a:ext cx="1584176" cy="1296144"/>
            </a:xfrm>
            <a:prstGeom prst="rect">
              <a:avLst/>
            </a:prstGeom>
            <a:noFill/>
          </p:spPr>
        </p:pic>
      </p:grpSp>
      <p:sp>
        <p:nvSpPr>
          <p:cNvPr id="20" name="TextBox 19"/>
          <p:cNvSpPr txBox="1"/>
          <p:nvPr/>
        </p:nvSpPr>
        <p:spPr>
          <a:xfrm>
            <a:off x="3635896" y="6381328"/>
            <a:ext cx="2992978" cy="323165"/>
          </a:xfrm>
          <a:prstGeom prst="rect">
            <a:avLst/>
          </a:prstGeom>
          <a:noFill/>
        </p:spPr>
        <p:txBody>
          <a:bodyPr wrap="square" rtlCol="0">
            <a:spAutoFit/>
          </a:bodyPr>
          <a:lstStyle/>
          <a:p>
            <a:pPr algn="ctr"/>
            <a:r>
              <a:rPr lang="en-NZ" sz="1500" b="1" dirty="0" smtClean="0">
                <a:latin typeface="+mj-lt"/>
              </a:rPr>
              <a:t>Time (h)</a:t>
            </a:r>
            <a:endParaRPr lang="en-US" sz="1500" b="1" dirty="0">
              <a:latin typeface="+mj-lt"/>
            </a:endParaRPr>
          </a:p>
        </p:txBody>
      </p:sp>
      <p:graphicFrame>
        <p:nvGraphicFramePr>
          <p:cNvPr id="39" name="Chart 38"/>
          <p:cNvGraphicFramePr/>
          <p:nvPr/>
        </p:nvGraphicFramePr>
        <p:xfrm>
          <a:off x="1835696" y="692696"/>
          <a:ext cx="6768752" cy="2766332"/>
        </p:xfrm>
        <a:graphic>
          <a:graphicData uri="http://schemas.openxmlformats.org/drawingml/2006/chart">
            <c:chart xmlns:c="http://schemas.openxmlformats.org/drawingml/2006/chart" xmlns:r="http://schemas.openxmlformats.org/officeDocument/2006/relationships" r:id="rId9"/>
          </a:graphicData>
        </a:graphic>
      </p:graphicFrame>
    </p:spTree>
    <p:custDataLst>
      <p:tags r:id="rId1"/>
    </p:custDataLst>
  </p:cSld>
  <p:clrMapOvr>
    <a:masterClrMapping/>
  </p:clrMapOvr>
  <p:transition advTm="53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1000"/>
                                        <p:tgtEl>
                                          <p:spTgt spid="40"/>
                                        </p:tgtEl>
                                      </p:cBhvr>
                                    </p:animEffect>
                                  </p:childTnLst>
                                </p:cTn>
                              </p:par>
                              <p:par>
                                <p:cTn id="8" presetID="1" presetClass="entr" presetSubtype="0" fill="hold" nodeType="withEffect">
                                  <p:stCondLst>
                                    <p:cond delay="0"/>
                                  </p:stCondLst>
                                  <p:childTnLst>
                                    <p:set>
                                      <p:cBhvr>
                                        <p:cTn id="9" dur="1" fill="hold">
                                          <p:stCondLst>
                                            <p:cond delay="0"/>
                                          </p:stCondLst>
                                        </p:cTn>
                                        <p:tgtEl>
                                          <p:spTgt spid="36">
                                            <p:txEl>
                                              <p:pRg st="1" end="1"/>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down)">
                                      <p:cBhvr>
                                        <p:cTn id="16" dur="1000"/>
                                        <p:tgtEl>
                                          <p:spTgt spid="41"/>
                                        </p:tgtEl>
                                      </p:cBhvr>
                                    </p:animEffect>
                                  </p:childTnLst>
                                </p:cTn>
                              </p:par>
                              <p:par>
                                <p:cTn id="17" presetID="1" presetClass="entr" presetSubtype="0" fill="hold"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down)">
                                      <p:cBhvr>
                                        <p:cTn id="25" dur="1000"/>
                                        <p:tgtEl>
                                          <p:spTgt spid="42"/>
                                        </p:tgtEl>
                                      </p:cBhvr>
                                    </p:animEffect>
                                  </p:childTnLst>
                                </p:cTn>
                              </p:par>
                              <p:par>
                                <p:cTn id="26" presetID="1" presetClass="entr" presetSubtype="0" fill="hold" nodeType="withEffect">
                                  <p:stCondLst>
                                    <p:cond delay="0"/>
                                  </p:stCondLst>
                                  <p:childTnLst>
                                    <p:set>
                                      <p:cBhvr>
                                        <p:cTn id="27" dur="1" fill="hold">
                                          <p:stCondLst>
                                            <p:cond delay="0"/>
                                          </p:stCondLst>
                                        </p:cTn>
                                        <p:tgtEl>
                                          <p:spTgt spid="29">
                                            <p:txEl>
                                              <p:pRg st="1" end="1"/>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AsOne/>
      </p:bldGraphic>
      <p:bldGraphic spid="41" grpId="0">
        <p:bldAsOne/>
      </p:bldGraphic>
      <p:bldGraphic spid="42"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 name="Chart 29"/>
          <p:cNvGraphicFramePr/>
          <p:nvPr/>
        </p:nvGraphicFramePr>
        <p:xfrm>
          <a:off x="1907704" y="2348880"/>
          <a:ext cx="6626678" cy="31840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p:nvPr/>
        </p:nvGraphicFramePr>
        <p:xfrm>
          <a:off x="1907704" y="2348880"/>
          <a:ext cx="6626678" cy="3184071"/>
        </p:xfrm>
        <a:graphic>
          <a:graphicData uri="http://schemas.openxmlformats.org/drawingml/2006/chart">
            <c:chart xmlns:c="http://schemas.openxmlformats.org/drawingml/2006/chart" xmlns:r="http://schemas.openxmlformats.org/officeDocument/2006/relationships" r:id="rId5"/>
          </a:graphicData>
        </a:graphic>
      </p:graphicFrame>
      <p:sp>
        <p:nvSpPr>
          <p:cNvPr id="4" name="Title 1"/>
          <p:cNvSpPr>
            <a:spLocks noGrp="1"/>
          </p:cNvSpPr>
          <p:nvPr>
            <p:ph type="title"/>
          </p:nvPr>
        </p:nvSpPr>
        <p:spPr>
          <a:xfrm>
            <a:off x="357157" y="-10268"/>
            <a:ext cx="7758139" cy="846980"/>
          </a:xfrm>
        </p:spPr>
        <p:txBody>
          <a:bodyPr>
            <a:normAutofit/>
          </a:bodyPr>
          <a:lstStyle/>
          <a:p>
            <a:r>
              <a:rPr lang="en-NZ" sz="3600" dirty="0" smtClean="0"/>
              <a:t>Results – Field-based experiments </a:t>
            </a:r>
            <a:endParaRPr lang="en-US" sz="3600" dirty="0"/>
          </a:p>
        </p:txBody>
      </p:sp>
      <p:sp>
        <p:nvSpPr>
          <p:cNvPr id="27" name="TextBox 26"/>
          <p:cNvSpPr txBox="1"/>
          <p:nvPr/>
        </p:nvSpPr>
        <p:spPr>
          <a:xfrm rot="16200000">
            <a:off x="284766" y="3683787"/>
            <a:ext cx="2992978" cy="323165"/>
          </a:xfrm>
          <a:prstGeom prst="rect">
            <a:avLst/>
          </a:prstGeom>
          <a:noFill/>
        </p:spPr>
        <p:txBody>
          <a:bodyPr wrap="square" rtlCol="0">
            <a:spAutoFit/>
          </a:bodyPr>
          <a:lstStyle/>
          <a:p>
            <a:pPr algn="ctr"/>
            <a:r>
              <a:rPr lang="en-NZ" sz="1500" b="1" dirty="0" smtClean="0">
                <a:latin typeface="+mj-lt"/>
              </a:rPr>
              <a:t>Percentage metamorphosed</a:t>
            </a:r>
            <a:endParaRPr lang="en-US" sz="1500" b="1" dirty="0">
              <a:latin typeface="+mj-lt"/>
            </a:endParaRPr>
          </a:p>
        </p:txBody>
      </p:sp>
      <p:sp>
        <p:nvSpPr>
          <p:cNvPr id="36" name="TextBox 35"/>
          <p:cNvSpPr txBox="1"/>
          <p:nvPr/>
        </p:nvSpPr>
        <p:spPr>
          <a:xfrm>
            <a:off x="7596336" y="3284984"/>
            <a:ext cx="1071571" cy="1261884"/>
          </a:xfrm>
          <a:prstGeom prst="rect">
            <a:avLst/>
          </a:prstGeom>
          <a:noFill/>
        </p:spPr>
        <p:txBody>
          <a:bodyPr wrap="square" rtlCol="0">
            <a:spAutoFit/>
          </a:bodyPr>
          <a:lstStyle/>
          <a:p>
            <a:pPr algn="ctr"/>
            <a:r>
              <a:rPr lang="en-NZ" sz="1600" b="1" dirty="0" smtClean="0">
                <a:solidFill>
                  <a:schemeClr val="accent1"/>
                </a:solidFill>
                <a:latin typeface="+mj-lt"/>
              </a:rPr>
              <a:t>48/87</a:t>
            </a:r>
          </a:p>
          <a:p>
            <a:pPr algn="ctr"/>
            <a:r>
              <a:rPr lang="en-NZ" sz="1600" b="1" dirty="0" smtClean="0">
                <a:solidFill>
                  <a:srgbClr val="C00000"/>
                </a:solidFill>
                <a:latin typeface="+mj-lt"/>
              </a:rPr>
              <a:t>48/159</a:t>
            </a:r>
          </a:p>
          <a:p>
            <a:pPr algn="ctr"/>
            <a:endParaRPr lang="en-NZ" sz="1600" b="1" dirty="0" smtClean="0">
              <a:solidFill>
                <a:srgbClr val="C00000"/>
              </a:solidFill>
              <a:latin typeface="+mj-lt"/>
            </a:endParaRPr>
          </a:p>
          <a:p>
            <a:pPr algn="ctr"/>
            <a:r>
              <a:rPr lang="en-NZ" sz="1400" b="1" dirty="0" smtClean="0">
                <a:solidFill>
                  <a:srgbClr val="FF0000"/>
                </a:solidFill>
                <a:latin typeface="+mj-lt"/>
              </a:rPr>
              <a:t>Reduction of 25%</a:t>
            </a:r>
          </a:p>
        </p:txBody>
      </p:sp>
      <p:sp>
        <p:nvSpPr>
          <p:cNvPr id="20" name="TextBox 19"/>
          <p:cNvSpPr txBox="1"/>
          <p:nvPr/>
        </p:nvSpPr>
        <p:spPr>
          <a:xfrm>
            <a:off x="3779912" y="5517232"/>
            <a:ext cx="2992978" cy="323165"/>
          </a:xfrm>
          <a:prstGeom prst="rect">
            <a:avLst/>
          </a:prstGeom>
          <a:noFill/>
        </p:spPr>
        <p:txBody>
          <a:bodyPr wrap="square" rtlCol="0">
            <a:spAutoFit/>
          </a:bodyPr>
          <a:lstStyle/>
          <a:p>
            <a:pPr algn="ctr"/>
            <a:r>
              <a:rPr lang="en-NZ" sz="1500" b="1" dirty="0" smtClean="0">
                <a:latin typeface="+mj-lt"/>
              </a:rPr>
              <a:t>Time (h)</a:t>
            </a:r>
            <a:endParaRPr lang="en-US" sz="1500" b="1" dirty="0">
              <a:latin typeface="+mj-lt"/>
            </a:endParaRPr>
          </a:p>
        </p:txBody>
      </p:sp>
      <p:grpSp>
        <p:nvGrpSpPr>
          <p:cNvPr id="17" name="Group 16"/>
          <p:cNvGrpSpPr/>
          <p:nvPr/>
        </p:nvGrpSpPr>
        <p:grpSpPr>
          <a:xfrm>
            <a:off x="35496" y="2780928"/>
            <a:ext cx="1547664" cy="1865947"/>
            <a:chOff x="251520" y="3212976"/>
            <a:chExt cx="1547664" cy="1865947"/>
          </a:xfrm>
        </p:grpSpPr>
        <p:sp>
          <p:nvSpPr>
            <p:cNvPr id="21" name="TextBox 20"/>
            <p:cNvSpPr txBox="1"/>
            <p:nvPr/>
          </p:nvSpPr>
          <p:spPr>
            <a:xfrm>
              <a:off x="251520" y="3212976"/>
              <a:ext cx="1547664" cy="584775"/>
            </a:xfrm>
            <a:prstGeom prst="rect">
              <a:avLst/>
            </a:prstGeom>
            <a:noFill/>
          </p:spPr>
          <p:txBody>
            <a:bodyPr wrap="square" rtlCol="0">
              <a:spAutoFit/>
            </a:bodyPr>
            <a:lstStyle/>
            <a:p>
              <a:pPr algn="ctr"/>
              <a:r>
                <a:rPr lang="en-NZ" sz="1600" i="1" dirty="0" smtClean="0">
                  <a:latin typeface="+mj-lt"/>
                </a:rPr>
                <a:t>Schizophrys aspera</a:t>
              </a:r>
              <a:endParaRPr lang="en-NZ" sz="1600" dirty="0">
                <a:latin typeface="+mj-lt"/>
              </a:endParaRPr>
            </a:p>
          </p:txBody>
        </p:sp>
        <p:pic>
          <p:nvPicPr>
            <p:cNvPr id="22" name="Picture 2" descr="This item is an image"/>
            <p:cNvPicPr>
              <a:picLocks noChangeAspect="1" noChangeArrowheads="1"/>
            </p:cNvPicPr>
            <p:nvPr/>
          </p:nvPicPr>
          <p:blipFill>
            <a:blip r:embed="rId6" cstate="print"/>
            <a:srcRect/>
            <a:stretch>
              <a:fillRect/>
            </a:stretch>
          </p:blipFill>
          <p:spPr bwMode="auto">
            <a:xfrm>
              <a:off x="323528" y="3933056"/>
              <a:ext cx="1464163" cy="1145867"/>
            </a:xfrm>
            <a:prstGeom prst="rect">
              <a:avLst/>
            </a:prstGeom>
            <a:noFill/>
          </p:spPr>
        </p:pic>
      </p:grpSp>
    </p:spTree>
    <p:custDataLst>
      <p:tags r:id="rId1"/>
    </p:custDataLst>
  </p:cSld>
  <p:clrMapOvr>
    <a:masterClrMapping/>
  </p:clrMapOvr>
  <p:transition advTm="53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par>
                                <p:cTn id="8" presetID="1" presetClass="entr" presetSubtype="0" fill="hold"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1000"/>
                                        <p:tgtEl>
                                          <p:spTgt spid="30"/>
                                        </p:tgtEl>
                                      </p:cBhvr>
                                    </p:animEffect>
                                  </p:childTnLst>
                                </p:cTn>
                              </p:par>
                              <p:par>
                                <p:cTn id="15" presetID="1" presetClass="entr" presetSubtype="0" fill="hold" nodeType="withEffect">
                                  <p:stCondLst>
                                    <p:cond delay="0"/>
                                  </p:stCondLst>
                                  <p:childTnLst>
                                    <p:set>
                                      <p:cBhvr>
                                        <p:cTn id="16" dur="1" fill="hold">
                                          <p:stCondLst>
                                            <p:cond delay="0"/>
                                          </p:stCondLst>
                                        </p:cTn>
                                        <p:tgtEl>
                                          <p:spTgt spid="3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p:bldAsOne/>
      </p:bldGraphic>
      <p:bldGraphic spid="28"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p:cNvSpPr>
            <a:spLocks noGrp="1"/>
          </p:cNvSpPr>
          <p:nvPr>
            <p:ph type="title"/>
          </p:nvPr>
        </p:nvSpPr>
        <p:spPr>
          <a:xfrm>
            <a:off x="323528" y="116632"/>
            <a:ext cx="7758139" cy="846980"/>
          </a:xfrm>
        </p:spPr>
        <p:txBody>
          <a:bodyPr>
            <a:normAutofit/>
          </a:bodyPr>
          <a:lstStyle/>
          <a:p>
            <a:r>
              <a:rPr lang="en-NZ" sz="4500" dirty="0" smtClean="0"/>
              <a:t>Conclusions</a:t>
            </a:r>
            <a:endParaRPr lang="en-US" sz="3500" dirty="0"/>
          </a:p>
        </p:txBody>
      </p:sp>
      <p:pic>
        <p:nvPicPr>
          <p:cNvPr id="5" name="Content Placeholder 4" descr="IMG_3014.JPG"/>
          <p:cNvPicPr>
            <a:picLocks noGrp="1" noChangeAspect="1"/>
          </p:cNvPicPr>
          <p:nvPr>
            <p:ph idx="1"/>
          </p:nvPr>
        </p:nvPicPr>
        <p:blipFill>
          <a:blip r:embed="rId3" cstate="print"/>
          <a:stretch>
            <a:fillRect/>
          </a:stretch>
        </p:blipFill>
        <p:spPr>
          <a:xfrm rot="5400000">
            <a:off x="5914032" y="812290"/>
            <a:ext cx="3643338" cy="2408631"/>
          </a:xfrm>
        </p:spPr>
      </p:pic>
      <p:sp>
        <p:nvSpPr>
          <p:cNvPr id="6" name="Content Placeholder 2"/>
          <p:cNvSpPr txBox="1">
            <a:spLocks/>
          </p:cNvSpPr>
          <p:nvPr/>
        </p:nvSpPr>
        <p:spPr>
          <a:xfrm>
            <a:off x="251520" y="1052736"/>
            <a:ext cx="5976664" cy="5305222"/>
          </a:xfrm>
          <a:prstGeom prst="rect">
            <a:avLst/>
          </a:prstGeom>
        </p:spPr>
        <p:txBody>
          <a:bodyPr vert="horz">
            <a:normAutofit fontScale="85000" lnSpcReduction="10000"/>
          </a:bodyPr>
          <a:lstStyle/>
          <a:p>
            <a:pPr marL="274320" lvl="0" indent="-274320">
              <a:lnSpc>
                <a:spcPct val="110000"/>
              </a:lnSpc>
              <a:spcBef>
                <a:spcPct val="20000"/>
              </a:spcBef>
              <a:spcAft>
                <a:spcPts val="600"/>
              </a:spcAft>
              <a:buClr>
                <a:schemeClr val="accent3"/>
              </a:buClr>
              <a:buSzPct val="95000"/>
              <a:buFont typeface="Wingdings 2"/>
              <a:buChar char=""/>
              <a:defRPr/>
            </a:pPr>
            <a:r>
              <a:rPr lang="en-NZ" sz="2800" dirty="0" smtClean="0">
                <a:latin typeface="+mj-lt"/>
              </a:rPr>
              <a:t>Similar results in both tropical and temperate species</a:t>
            </a:r>
          </a:p>
          <a:p>
            <a:pPr marL="274320" lvl="0" indent="-274320">
              <a:lnSpc>
                <a:spcPct val="110000"/>
              </a:lnSpc>
              <a:spcBef>
                <a:spcPct val="20000"/>
              </a:spcBef>
              <a:spcAft>
                <a:spcPts val="600"/>
              </a:spcAft>
              <a:buClr>
                <a:schemeClr val="accent3"/>
              </a:buClr>
              <a:buSzPct val="95000"/>
              <a:buFont typeface="Wingdings 2"/>
              <a:buChar char=""/>
              <a:defRPr/>
            </a:pPr>
            <a:r>
              <a:rPr lang="en-NZ" sz="2800" dirty="0" smtClean="0">
                <a:latin typeface="+mj-lt"/>
              </a:rPr>
              <a:t>Clear preference for optimal adult habitat type</a:t>
            </a:r>
          </a:p>
          <a:p>
            <a:pPr marL="274320" lvl="0" indent="-274320">
              <a:lnSpc>
                <a:spcPct val="110000"/>
              </a:lnSpc>
              <a:spcBef>
                <a:spcPct val="20000"/>
              </a:spcBef>
              <a:spcAft>
                <a:spcPts val="600"/>
              </a:spcAft>
              <a:buClr>
                <a:schemeClr val="accent3"/>
              </a:buClr>
              <a:buSzPct val="95000"/>
              <a:buFont typeface="Wingdings 2"/>
              <a:buChar char=""/>
              <a:defRPr/>
            </a:pPr>
            <a:r>
              <a:rPr lang="en-NZ" sz="2800" dirty="0" smtClean="0">
                <a:latin typeface="+mj-lt"/>
              </a:rPr>
              <a:t>Ability to discriminate habitat by sound signatures</a:t>
            </a:r>
          </a:p>
          <a:p>
            <a:pPr marL="274320" lvl="0" indent="-274320">
              <a:lnSpc>
                <a:spcPct val="110000"/>
              </a:lnSpc>
              <a:spcBef>
                <a:spcPct val="20000"/>
              </a:spcBef>
              <a:spcAft>
                <a:spcPts val="600"/>
              </a:spcAft>
              <a:buClr>
                <a:schemeClr val="accent3"/>
              </a:buClr>
              <a:buSzPct val="95000"/>
              <a:buFont typeface="Wingdings 2"/>
              <a:buChar char=""/>
              <a:defRPr/>
            </a:pPr>
            <a:r>
              <a:rPr lang="en-NZ" sz="2800" dirty="0" smtClean="0">
                <a:latin typeface="+mj-lt"/>
              </a:rPr>
              <a:t>The acoustic cue mediates an endogenous physiological development process</a:t>
            </a:r>
          </a:p>
          <a:p>
            <a:pPr marL="274320" lvl="0" indent="-274320">
              <a:lnSpc>
                <a:spcPct val="110000"/>
              </a:lnSpc>
              <a:spcBef>
                <a:spcPct val="20000"/>
              </a:spcBef>
              <a:spcAft>
                <a:spcPts val="600"/>
              </a:spcAft>
              <a:buClr>
                <a:schemeClr val="accent3"/>
              </a:buClr>
              <a:buSzPct val="95000"/>
              <a:buFont typeface="Wingdings 2"/>
              <a:buChar char=""/>
              <a:defRPr/>
            </a:pPr>
            <a:r>
              <a:rPr lang="en-NZ" sz="2800" dirty="0" smtClean="0">
                <a:latin typeface="+mj-lt"/>
              </a:rPr>
              <a:t>Remote habitat identification using acoustic cues</a:t>
            </a:r>
          </a:p>
          <a:p>
            <a:pPr marL="274320" lvl="0" indent="-274320">
              <a:lnSpc>
                <a:spcPct val="110000"/>
              </a:lnSpc>
              <a:spcBef>
                <a:spcPct val="20000"/>
              </a:spcBef>
              <a:spcAft>
                <a:spcPts val="600"/>
              </a:spcAft>
              <a:buClr>
                <a:schemeClr val="accent3"/>
              </a:buClr>
              <a:buSzPct val="95000"/>
              <a:buFont typeface="Wingdings 2"/>
              <a:buChar char=""/>
              <a:defRPr/>
            </a:pPr>
            <a:r>
              <a:rPr lang="en-NZ" sz="2800" dirty="0" smtClean="0">
                <a:latin typeface="+mj-lt"/>
              </a:rPr>
              <a:t>Integration of all the available cues now needs to be investigated</a:t>
            </a:r>
          </a:p>
          <a:p>
            <a:pPr marL="274320" lvl="0" indent="-274320">
              <a:spcBef>
                <a:spcPct val="20000"/>
              </a:spcBef>
              <a:buClr>
                <a:schemeClr val="accent3"/>
              </a:buClr>
              <a:buSzPct val="95000"/>
              <a:buFont typeface="Wingdings 2"/>
              <a:buChar char=""/>
              <a:defRPr/>
            </a:pPr>
            <a:endParaRPr lang="en-NZ" sz="2800" dirty="0" smtClean="0">
              <a:latin typeface="+mj-lt"/>
            </a:endParaRPr>
          </a:p>
        </p:txBody>
      </p:sp>
      <p:pic>
        <p:nvPicPr>
          <p:cNvPr id="7" name="Picture 6" descr="IMG_0635.JPG"/>
          <p:cNvPicPr>
            <a:picLocks noChangeAspect="1"/>
          </p:cNvPicPr>
          <p:nvPr/>
        </p:nvPicPr>
        <p:blipFill>
          <a:blip r:embed="rId4" cstate="print"/>
          <a:stretch>
            <a:fillRect/>
          </a:stretch>
        </p:blipFill>
        <p:spPr>
          <a:xfrm rot="19371483">
            <a:off x="6098416" y="4257125"/>
            <a:ext cx="2567184" cy="1925388"/>
          </a:xfrm>
          <a:prstGeom prst="rect">
            <a:avLst/>
          </a:prstGeom>
        </p:spPr>
      </p:pic>
    </p:spTree>
  </p:cSld>
  <p:clrMapOvr>
    <a:masterClrMapping/>
  </p:clrMapOvr>
  <p:transition advTm="109"/>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a:spLocks noGrp="1"/>
          </p:cNvSpPr>
          <p:nvPr>
            <p:ph type="title" sz="quarter"/>
          </p:nvPr>
        </p:nvSpPr>
        <p:spPr>
          <a:xfrm>
            <a:off x="357157" y="116632"/>
            <a:ext cx="7758139" cy="846980"/>
          </a:xfrm>
        </p:spPr>
        <p:txBody>
          <a:bodyPr>
            <a:normAutofit/>
          </a:bodyPr>
          <a:lstStyle/>
          <a:p>
            <a:r>
              <a:rPr lang="en-NZ" sz="4500" dirty="0" smtClean="0"/>
              <a:t>Acknowledgements</a:t>
            </a:r>
            <a:endParaRPr lang="en-US" sz="3500" dirty="0"/>
          </a:p>
        </p:txBody>
      </p:sp>
      <p:pic>
        <p:nvPicPr>
          <p:cNvPr id="27650" name="Picture 2" descr="C:\Users\Jenni Stanley\Pictures\Lizard 08\DSC06018.JPG"/>
          <p:cNvPicPr>
            <a:picLocks noChangeAspect="1" noChangeArrowheads="1"/>
          </p:cNvPicPr>
          <p:nvPr/>
        </p:nvPicPr>
        <p:blipFill>
          <a:blip r:embed="rId4" cstate="print"/>
          <a:srcRect/>
          <a:stretch>
            <a:fillRect/>
          </a:stretch>
        </p:blipFill>
        <p:spPr bwMode="auto">
          <a:xfrm>
            <a:off x="6516216" y="260648"/>
            <a:ext cx="2376264" cy="3168352"/>
          </a:xfrm>
          <a:prstGeom prst="rect">
            <a:avLst/>
          </a:prstGeom>
          <a:noFill/>
        </p:spPr>
      </p:pic>
      <p:sp>
        <p:nvSpPr>
          <p:cNvPr id="14" name="Content Placeholder 2"/>
          <p:cNvSpPr txBox="1">
            <a:spLocks/>
          </p:cNvSpPr>
          <p:nvPr/>
        </p:nvSpPr>
        <p:spPr>
          <a:xfrm>
            <a:off x="179512" y="3933056"/>
            <a:ext cx="8136904" cy="2808312"/>
          </a:xfrm>
          <a:prstGeom prst="rect">
            <a:avLst/>
          </a:prstGeom>
        </p:spPr>
        <p:txBody>
          <a:bodyPr vert="horz">
            <a:normAutofit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lang="en-NZ" sz="2600" dirty="0" smtClean="0">
                <a:latin typeface="+mj-lt"/>
              </a:rPr>
              <a:t>Thanks To:</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NZ" sz="2600" dirty="0" smtClean="0">
                <a:latin typeface="+mj-lt"/>
              </a:rPr>
              <a:t>Associate Professor</a:t>
            </a:r>
            <a:r>
              <a:rPr kumimoji="0" lang="en-NZ" sz="2600" b="0" i="0" u="none" strike="noStrike" kern="1200" cap="none" spc="0" normalizeH="0" noProof="0" dirty="0" smtClean="0">
                <a:ln>
                  <a:noFill/>
                </a:ln>
                <a:solidFill>
                  <a:schemeClr val="tx1"/>
                </a:solidFill>
                <a:effectLst/>
                <a:uLnTx/>
                <a:uFillTx/>
                <a:latin typeface="+mj-lt"/>
                <a:ea typeface="+mn-ea"/>
                <a:cs typeface="+mn-cs"/>
              </a:rPr>
              <a:t> Andrew Jeffs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NZ" sz="2600" baseline="0" dirty="0" smtClean="0">
                <a:latin typeface="+mj-lt"/>
              </a:rPr>
              <a:t>Dr</a:t>
            </a:r>
            <a:r>
              <a:rPr lang="en-NZ" sz="2600" dirty="0" smtClean="0">
                <a:latin typeface="+mj-lt"/>
              </a:rPr>
              <a:t> Craig Radford</a:t>
            </a:r>
            <a:endParaRPr kumimoji="0" lang="en-NZ" sz="2600" b="0" i="0" u="none" strike="noStrike" kern="1200" cap="none" spc="0" normalizeH="0" baseline="0" noProof="0" dirty="0" smtClean="0">
              <a:ln>
                <a:noFill/>
              </a:ln>
              <a:solidFill>
                <a:schemeClr val="tx1"/>
              </a:solidFill>
              <a:effectLst/>
              <a:uLnTx/>
              <a:uFillTx/>
              <a:latin typeface="+mj-lt"/>
              <a:ea typeface="+mn-ea"/>
              <a:cs typeface="+mn-cs"/>
            </a:endParaRPr>
          </a:p>
          <a:p>
            <a:pPr marL="274320" indent="-274320">
              <a:spcBef>
                <a:spcPct val="20000"/>
              </a:spcBef>
              <a:buClr>
                <a:schemeClr val="accent3"/>
              </a:buClr>
              <a:buSzPct val="95000"/>
              <a:buFont typeface="Wingdings 2"/>
              <a:buChar char=""/>
              <a:defRPr/>
            </a:pPr>
            <a:r>
              <a:rPr lang="en-NZ" sz="2600" dirty="0" smtClean="0">
                <a:latin typeface="+mj-lt"/>
              </a:rPr>
              <a:t>NZMSS Student Research Funding</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NZ" sz="2600" b="0" i="0" u="none" strike="noStrike" kern="1200" cap="none" spc="0" normalizeH="0" baseline="0" noProof="0" dirty="0" smtClean="0">
                <a:ln>
                  <a:noFill/>
                </a:ln>
                <a:solidFill>
                  <a:schemeClr val="tx1"/>
                </a:solidFill>
                <a:effectLst/>
                <a:uLnTx/>
                <a:uFillTx/>
                <a:latin typeface="+mj-lt"/>
                <a:ea typeface="+mn-ea"/>
                <a:cs typeface="+mn-cs"/>
              </a:rPr>
              <a:t>Leigh</a:t>
            </a:r>
            <a:r>
              <a:rPr kumimoji="0" lang="en-NZ" sz="2600" b="0" i="0" u="none" strike="noStrike" kern="1200" cap="none" spc="0" normalizeH="0" noProof="0" dirty="0" smtClean="0">
                <a:ln>
                  <a:noFill/>
                </a:ln>
                <a:solidFill>
                  <a:schemeClr val="tx1"/>
                </a:solidFill>
                <a:effectLst/>
                <a:uLnTx/>
                <a:uFillTx/>
                <a:latin typeface="+mj-lt"/>
                <a:ea typeface="+mn-ea"/>
                <a:cs typeface="+mn-cs"/>
              </a:rPr>
              <a:t> Marine Laboratory Staff and students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NZ" sz="2600" baseline="0" dirty="0" smtClean="0">
                <a:latin typeface="+mj-lt"/>
              </a:rPr>
              <a:t>Lizard Island</a:t>
            </a:r>
            <a:r>
              <a:rPr lang="en-NZ" sz="2600" dirty="0" smtClean="0">
                <a:latin typeface="+mj-lt"/>
              </a:rPr>
              <a:t> Research Station Staff and visiting students</a:t>
            </a:r>
          </a:p>
        </p:txBody>
      </p:sp>
      <p:pic>
        <p:nvPicPr>
          <p:cNvPr id="27652" name="Picture 4" descr="C:\Users\Jenni Stanley\Pictures\Lizard 08\DSC06019.JPG"/>
          <p:cNvPicPr>
            <a:picLocks noChangeAspect="1" noChangeArrowheads="1"/>
          </p:cNvPicPr>
          <p:nvPr/>
        </p:nvPicPr>
        <p:blipFill>
          <a:blip r:embed="rId5" cstate="print"/>
          <a:srcRect/>
          <a:stretch>
            <a:fillRect/>
          </a:stretch>
        </p:blipFill>
        <p:spPr bwMode="auto">
          <a:xfrm>
            <a:off x="5940152" y="3429000"/>
            <a:ext cx="2952328" cy="2214246"/>
          </a:xfrm>
          <a:prstGeom prst="rect">
            <a:avLst/>
          </a:prstGeom>
          <a:noFill/>
        </p:spPr>
      </p:pic>
      <p:pic>
        <p:nvPicPr>
          <p:cNvPr id="17" name="Picture 2"/>
          <p:cNvPicPr>
            <a:picLocks noChangeAspect="1" noChangeArrowheads="1"/>
          </p:cNvPicPr>
          <p:nvPr/>
        </p:nvPicPr>
        <p:blipFill>
          <a:blip r:embed="rId6" cstate="print"/>
          <a:srcRect l="1150" t="6250" r="2353" b="12500"/>
          <a:stretch>
            <a:fillRect/>
          </a:stretch>
        </p:blipFill>
        <p:spPr bwMode="auto">
          <a:xfrm>
            <a:off x="323528" y="1124744"/>
            <a:ext cx="5328592" cy="1000131"/>
          </a:xfrm>
          <a:prstGeom prst="rect">
            <a:avLst/>
          </a:prstGeom>
          <a:noFill/>
          <a:ln w="9525">
            <a:noFill/>
            <a:miter lim="800000"/>
            <a:headEnd/>
            <a:tailEnd/>
          </a:ln>
        </p:spPr>
      </p:pic>
      <p:pic>
        <p:nvPicPr>
          <p:cNvPr id="27653" name="Picture 5"/>
          <p:cNvPicPr>
            <a:picLocks noChangeAspect="1" noChangeArrowheads="1"/>
          </p:cNvPicPr>
          <p:nvPr/>
        </p:nvPicPr>
        <p:blipFill>
          <a:blip r:embed="rId7" cstate="print"/>
          <a:srcRect l="2977" t="4082" r="5090" b="4679"/>
          <a:stretch>
            <a:fillRect/>
          </a:stretch>
        </p:blipFill>
        <p:spPr bwMode="auto">
          <a:xfrm>
            <a:off x="827584" y="2132856"/>
            <a:ext cx="1512168" cy="1872208"/>
          </a:xfrm>
          <a:prstGeom prst="rect">
            <a:avLst/>
          </a:prstGeom>
          <a:noFill/>
          <a:ln w="9525">
            <a:noFill/>
            <a:miter lim="800000"/>
            <a:headEnd/>
            <a:tailEnd/>
          </a:ln>
        </p:spPr>
      </p:pic>
      <p:graphicFrame>
        <p:nvGraphicFramePr>
          <p:cNvPr id="27654" name="Object 28"/>
          <p:cNvGraphicFramePr>
            <a:graphicFrameLocks noChangeAspect="1"/>
          </p:cNvGraphicFramePr>
          <p:nvPr/>
        </p:nvGraphicFramePr>
        <p:xfrm>
          <a:off x="2987825" y="2492896"/>
          <a:ext cx="2611097" cy="1062732"/>
        </p:xfrm>
        <a:graphic>
          <a:graphicData uri="http://schemas.openxmlformats.org/presentationml/2006/ole">
            <p:oleObj spid="_x0000_s31746" name="Photo Editor Photo" r:id="rId8" imgW="5630061" imgH="2295238" progId="">
              <p:embed/>
            </p:oleObj>
          </a:graphicData>
        </a:graphic>
      </p:graphicFrame>
    </p:spTree>
  </p:cSld>
  <p:clrMapOvr>
    <a:masterClrMapping/>
  </p:clrMapOvr>
  <p:transition advTm="78"/>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ags/tag3.xml><?xml version="1.0" encoding="utf-8"?>
<p:tagLst xmlns:a="http://schemas.openxmlformats.org/drawingml/2006/main" xmlns:r="http://schemas.openxmlformats.org/officeDocument/2006/relationships" xmlns:p="http://schemas.openxmlformats.org/presentationml/2006/main">
  <p:tag name="TIMING" val="|0"/>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22819</TotalTime>
  <Words>2450</Words>
  <Application>Microsoft Office PowerPoint</Application>
  <PresentationFormat>On-screen Show (4:3)</PresentationFormat>
  <Paragraphs>259</Paragraphs>
  <Slides>19</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Flow</vt:lpstr>
      <vt:lpstr>Photo Editor Photo</vt:lpstr>
      <vt:lpstr>Location, location, location – finding a suitable home in amongst the noise</vt:lpstr>
      <vt:lpstr>Background</vt:lpstr>
      <vt:lpstr>Settlement and Metamorphosis</vt:lpstr>
      <vt:lpstr>Crab Settlement Studies </vt:lpstr>
      <vt:lpstr>Ambient Underwater Sound</vt:lpstr>
      <vt:lpstr>Unique Habitat Signatures</vt:lpstr>
      <vt:lpstr>Unique Habitat Signatures</vt:lpstr>
      <vt:lpstr>Unique Habitat Signatures</vt:lpstr>
      <vt:lpstr>Unique Habitat Signatures</vt:lpstr>
      <vt:lpstr>Ambient Underwater Sound Studies</vt:lpstr>
      <vt:lpstr>Induction of settlement in crab megalopae by different habitat sound signatures</vt:lpstr>
      <vt:lpstr>Methods - Laboratory Based Experiments</vt:lpstr>
      <vt:lpstr>Results – Laboratory-based experiments </vt:lpstr>
      <vt:lpstr>Results – Laboratory-based experiments </vt:lpstr>
      <vt:lpstr>Slide 15</vt:lpstr>
      <vt:lpstr>Results – Field-based experiments </vt:lpstr>
      <vt:lpstr>Results – Field-based experiments </vt:lpstr>
      <vt:lpstr>Conclusions</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Jenni Stanley</dc:creator>
  <cp:lastModifiedBy>Jstanley</cp:lastModifiedBy>
  <cp:revision>1015</cp:revision>
  <dcterms:created xsi:type="dcterms:W3CDTF">2009-03-18T21:15:04Z</dcterms:created>
  <dcterms:modified xsi:type="dcterms:W3CDTF">2012-07-08T09:34:40Z</dcterms:modified>
</cp:coreProperties>
</file>